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4" r:id="rId1"/>
  </p:sldMasterIdLst>
  <p:notesMasterIdLst>
    <p:notesMasterId r:id="rId24"/>
  </p:notesMasterIdLst>
  <p:sldIdLst>
    <p:sldId id="290" r:id="rId2"/>
    <p:sldId id="297" r:id="rId3"/>
    <p:sldId id="298" r:id="rId4"/>
    <p:sldId id="291" r:id="rId5"/>
    <p:sldId id="257" r:id="rId6"/>
    <p:sldId id="267" r:id="rId7"/>
    <p:sldId id="293" r:id="rId8"/>
    <p:sldId id="294" r:id="rId9"/>
    <p:sldId id="272" r:id="rId10"/>
    <p:sldId id="296" r:id="rId11"/>
    <p:sldId id="304" r:id="rId12"/>
    <p:sldId id="300" r:id="rId13"/>
    <p:sldId id="305" r:id="rId14"/>
    <p:sldId id="306" r:id="rId15"/>
    <p:sldId id="303" r:id="rId16"/>
    <p:sldId id="259" r:id="rId17"/>
    <p:sldId id="274" r:id="rId18"/>
    <p:sldId id="262" r:id="rId19"/>
    <p:sldId id="264" r:id="rId20"/>
    <p:sldId id="301" r:id="rId21"/>
    <p:sldId id="265" r:id="rId22"/>
    <p:sldId id="295"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inardi, Nicole" initials="NM" lastIdx="1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E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9752" autoAdjust="0"/>
    <p:restoredTop sz="61937" autoAdjust="0"/>
  </p:normalViewPr>
  <p:slideViewPr>
    <p:cSldViewPr>
      <p:cViewPr>
        <p:scale>
          <a:sx n="70" d="100"/>
          <a:sy n="70" d="100"/>
        </p:scale>
        <p:origin x="912" y="-17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70" d="100"/>
          <a:sy n="70" d="100"/>
        </p:scale>
        <p:origin x="2760" y="78"/>
      </p:cViewPr>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commentAuthors" Target="commentAuthors.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F442F6-7CD3-4F04-844F-B4DC44EEE384}" type="datetimeFigureOut">
              <a:rPr lang="en-US" smtClean="0"/>
              <a:t>11/7/18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E85EF6-E63F-49AB-8B65-ABEC111EDB21}" type="slidenum">
              <a:rPr lang="en-US" smtClean="0"/>
              <a:t>‹#›</a:t>
            </a:fld>
            <a:endParaRPr lang="en-US"/>
          </a:p>
        </p:txBody>
      </p:sp>
    </p:spTree>
    <p:extLst>
      <p:ext uri="{BB962C8B-B14F-4D97-AF65-F5344CB8AC3E}">
        <p14:creationId xmlns:p14="http://schemas.microsoft.com/office/powerpoint/2010/main" val="37631402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r>
              <a:rPr lang="en-US" noProof="0" dirty="0" smtClean="0"/>
              <a:t>In an increasingly connected world, communication is more important than ever in the workplace. Today’s organizations have no choice but to adapt quickly to the rise of new technologies and social networking tools in order to keep up with the competition and stay in touch with the needs of their customer</a:t>
            </a:r>
            <a:r>
              <a:rPr lang="en-US" baseline="0" noProof="0" dirty="0" smtClean="0"/>
              <a:t> </a:t>
            </a:r>
            <a:r>
              <a:rPr lang="en-US" noProof="0" dirty="0" smtClean="0"/>
              <a:t>base. We define </a:t>
            </a:r>
            <a:r>
              <a:rPr lang="en-US" b="1" noProof="0" dirty="0" smtClean="0"/>
              <a:t>communication</a:t>
            </a:r>
            <a:r>
              <a:rPr lang="en-US" noProof="0" dirty="0" smtClean="0"/>
              <a:t> as the act of transmitting thoughts, processes, and ideas through a variety of channels. Efficient communication leads to better functioning of organizations, which benefits both employees and customers. Inside the organization, effective communication must also take place within and among peer groups and between different hierarchical levels. One of the most important roles of a manager is to encourage and nurture a collaborative working environment by effectively communicating with teams to ensure tasks are accomplished and organizational goals are achieved.</a:t>
            </a:r>
            <a:endParaRPr lang="en-US" noProof="0" dirty="0"/>
          </a:p>
        </p:txBody>
      </p:sp>
      <p:sp>
        <p:nvSpPr>
          <p:cNvPr id="4" name="Slide Number Placeholder 3"/>
          <p:cNvSpPr>
            <a:spLocks noGrp="1"/>
          </p:cNvSpPr>
          <p:nvPr>
            <p:ph type="sldNum" sz="quarter" idx="10"/>
          </p:nvPr>
        </p:nvSpPr>
        <p:spPr/>
        <p:txBody>
          <a:bodyPr/>
          <a:lstStyle/>
          <a:p>
            <a:fld id="{2CE85EF6-E63F-49AB-8B65-ABEC111EDB21}" type="slidenum">
              <a:rPr lang="en-US" smtClean="0"/>
              <a:t>5</a:t>
            </a:fld>
            <a:endParaRPr lang="en-US"/>
          </a:p>
        </p:txBody>
      </p:sp>
    </p:spTree>
    <p:extLst>
      <p:ext uri="{BB962C8B-B14F-4D97-AF65-F5344CB8AC3E}">
        <p14:creationId xmlns:p14="http://schemas.microsoft.com/office/powerpoint/2010/main" val="2840806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In 1947, mathematician Claude E. Shannon created a communication model, later developed by Warren Weaver. Though almost 70 years old, it is still the cornerstone of communication models and is still in use today. It is called the Shannon</a:t>
            </a:r>
            <a:r>
              <a:rPr lang="en-US" noProof="0" dirty="0" smtClean="0">
                <a:latin typeface="Arial"/>
                <a:cs typeface="Arial"/>
              </a:rPr>
              <a:t>−</a:t>
            </a:r>
            <a:r>
              <a:rPr lang="en-US" noProof="0" dirty="0" smtClean="0"/>
              <a:t>Weaver model. This model of communication has two main components: the </a:t>
            </a:r>
            <a:r>
              <a:rPr lang="en-US" i="1" noProof="0" dirty="0" smtClean="0"/>
              <a:t>sender </a:t>
            </a:r>
            <a:r>
              <a:rPr lang="en-US" noProof="0" dirty="0" smtClean="0"/>
              <a:t>of the message, also known as the source,</a:t>
            </a:r>
            <a:r>
              <a:rPr lang="en-US" i="1" noProof="0" dirty="0" smtClean="0"/>
              <a:t> </a:t>
            </a:r>
            <a:r>
              <a:rPr lang="en-US" noProof="0" dirty="0" smtClean="0"/>
              <a:t>and the </a:t>
            </a:r>
            <a:r>
              <a:rPr lang="en-US" i="1" noProof="0" dirty="0" smtClean="0"/>
              <a:t>receiver </a:t>
            </a:r>
            <a:r>
              <a:rPr lang="en-US" noProof="0" dirty="0" smtClean="0"/>
              <a:t>of the message. When the sender transmits a message through a communication channel, which is the route the message travels along, the content of the message is encoded into its intended meaning through different formats such as written, oral, or electronic; the receiver then decodes or interprets the message into a perceived meaning. The receiver provides feedback or a response to the sender to confirm the message has been received and its meaning understood.</a:t>
            </a:r>
          </a:p>
          <a:p>
            <a:endParaRPr lang="en-US" noProof="0" dirty="0" smtClean="0"/>
          </a:p>
          <a:p>
            <a:endParaRPr lang="en-US" noProof="0" dirty="0"/>
          </a:p>
        </p:txBody>
      </p:sp>
      <p:sp>
        <p:nvSpPr>
          <p:cNvPr id="4" name="Slide Number Placeholder 3"/>
          <p:cNvSpPr>
            <a:spLocks noGrp="1"/>
          </p:cNvSpPr>
          <p:nvPr>
            <p:ph type="sldNum" sz="quarter" idx="10"/>
          </p:nvPr>
        </p:nvSpPr>
        <p:spPr/>
        <p:txBody>
          <a:bodyPr/>
          <a:lstStyle/>
          <a:p>
            <a:fld id="{2CE85EF6-E63F-49AB-8B65-ABEC111EDB21}" type="slidenum">
              <a:rPr lang="en-US" smtClean="0"/>
              <a:t>6</a:t>
            </a:fld>
            <a:endParaRPr lang="en-US"/>
          </a:p>
        </p:txBody>
      </p:sp>
    </p:spTree>
    <p:extLst>
      <p:ext uri="{BB962C8B-B14F-4D97-AF65-F5344CB8AC3E}">
        <p14:creationId xmlns:p14="http://schemas.microsoft.com/office/powerpoint/2010/main" val="16235268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Most media</a:t>
            </a:r>
            <a:r>
              <a:rPr lang="en-US" baseline="0" dirty="0" smtClean="0"/>
              <a:t> rich to least:</a:t>
            </a:r>
          </a:p>
          <a:p>
            <a:pPr marL="228600" indent="-228600">
              <a:buAutoNum type="arabicPeriod"/>
            </a:pPr>
            <a:r>
              <a:rPr lang="en-US" baseline="0" dirty="0" smtClean="0"/>
              <a:t>In-person communication</a:t>
            </a:r>
          </a:p>
          <a:p>
            <a:pPr marL="228600" indent="-228600">
              <a:buAutoNum type="arabicPeriod"/>
            </a:pPr>
            <a:r>
              <a:rPr lang="en-US" baseline="0" dirty="0" smtClean="0"/>
              <a:t>Video chat</a:t>
            </a:r>
          </a:p>
          <a:p>
            <a:pPr marL="228600" indent="-228600">
              <a:buAutoNum type="arabicPeriod"/>
            </a:pPr>
            <a:r>
              <a:rPr lang="en-US" baseline="0" dirty="0" smtClean="0"/>
              <a:t>Telephone</a:t>
            </a:r>
          </a:p>
          <a:p>
            <a:pPr marL="228600" indent="-228600">
              <a:buAutoNum type="arabicPeriod"/>
            </a:pPr>
            <a:r>
              <a:rPr lang="en-US" baseline="0" dirty="0" smtClean="0"/>
              <a:t>Text/Instant messaging</a:t>
            </a:r>
          </a:p>
          <a:p>
            <a:pPr marL="228600" indent="-228600">
              <a:buAutoNum type="arabicPeriod"/>
            </a:pPr>
            <a:r>
              <a:rPr lang="en-US" baseline="0" dirty="0" smtClean="0"/>
              <a:t>Email</a:t>
            </a:r>
          </a:p>
          <a:p>
            <a:pPr marL="228600" indent="-228600">
              <a:buAutoNum type="arabicPeriod"/>
            </a:pPr>
            <a:r>
              <a:rPr lang="en-US" baseline="0" dirty="0" smtClean="0"/>
              <a:t>Blog/newsletters</a:t>
            </a:r>
            <a:endParaRPr lang="en-US" dirty="0" smtClean="0"/>
          </a:p>
          <a:p>
            <a:endParaRPr lang="en-US" dirty="0"/>
          </a:p>
        </p:txBody>
      </p:sp>
      <p:sp>
        <p:nvSpPr>
          <p:cNvPr id="4" name="Slide Number Placeholder 3"/>
          <p:cNvSpPr>
            <a:spLocks noGrp="1"/>
          </p:cNvSpPr>
          <p:nvPr>
            <p:ph type="sldNum" sz="quarter" idx="10"/>
          </p:nvPr>
        </p:nvSpPr>
        <p:spPr/>
        <p:txBody>
          <a:bodyPr/>
          <a:lstStyle/>
          <a:p>
            <a:fld id="{2CE85EF6-E63F-49AB-8B65-ABEC111EDB21}" type="slidenum">
              <a:rPr lang="en-US" smtClean="0"/>
              <a:t>8</a:t>
            </a:fld>
            <a:endParaRPr lang="en-US"/>
          </a:p>
        </p:txBody>
      </p:sp>
    </p:spTree>
    <p:extLst>
      <p:ext uri="{BB962C8B-B14F-4D97-AF65-F5344CB8AC3E}">
        <p14:creationId xmlns:p14="http://schemas.microsoft.com/office/powerpoint/2010/main" val="9895385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The second-richest channel is the phone. During phone conversations we are able to listen to verbal cues, detect levels of emotion, and pick up on nonverbal cues such as tone of voice. Despite their popularity, emails, text messages, blogs, memos, e-bulletins, and so on are considered to be at the lower end of channel richness, especially when the information becomes sensitive or complex. By far the most effective way of resolving a situation or dealing with a difficult issue is to call a face-to-face meeting or pick up the phone.</a:t>
            </a:r>
            <a:endParaRPr lang="en-US" noProof="0" dirty="0"/>
          </a:p>
        </p:txBody>
      </p:sp>
      <p:sp>
        <p:nvSpPr>
          <p:cNvPr id="4" name="Slide Number Placeholder 3"/>
          <p:cNvSpPr>
            <a:spLocks noGrp="1"/>
          </p:cNvSpPr>
          <p:nvPr>
            <p:ph type="sldNum" sz="quarter" idx="10"/>
          </p:nvPr>
        </p:nvSpPr>
        <p:spPr/>
        <p:txBody>
          <a:bodyPr/>
          <a:lstStyle/>
          <a:p>
            <a:fld id="{2CE85EF6-E63F-49AB-8B65-ABEC111EDB21}" type="slidenum">
              <a:rPr lang="en-US" smtClean="0"/>
              <a:t>9</a:t>
            </a:fld>
            <a:endParaRPr lang="en-US"/>
          </a:p>
        </p:txBody>
      </p:sp>
    </p:spTree>
    <p:extLst>
      <p:ext uri="{BB962C8B-B14F-4D97-AF65-F5344CB8AC3E}">
        <p14:creationId xmlns:p14="http://schemas.microsoft.com/office/powerpoint/2010/main" val="39141274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E85EF6-E63F-49AB-8B65-ABEC111EDB21}" type="slidenum">
              <a:rPr lang="en-US" smtClean="0"/>
              <a:t>10</a:t>
            </a:fld>
            <a:endParaRPr lang="en-US"/>
          </a:p>
        </p:txBody>
      </p:sp>
    </p:spTree>
    <p:extLst>
      <p:ext uri="{BB962C8B-B14F-4D97-AF65-F5344CB8AC3E}">
        <p14:creationId xmlns:p14="http://schemas.microsoft.com/office/powerpoint/2010/main" val="3002017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The flow of communication in an organization can move in three main directions depending on how an organization is structured.</a:t>
            </a:r>
            <a:endParaRPr lang="en-US" noProof="0" dirty="0"/>
          </a:p>
        </p:txBody>
      </p:sp>
      <p:sp>
        <p:nvSpPr>
          <p:cNvPr id="4" name="Slide Number Placeholder 3"/>
          <p:cNvSpPr>
            <a:spLocks noGrp="1"/>
          </p:cNvSpPr>
          <p:nvPr>
            <p:ph type="sldNum" sz="quarter" idx="10"/>
          </p:nvPr>
        </p:nvSpPr>
        <p:spPr/>
        <p:txBody>
          <a:bodyPr/>
          <a:lstStyle/>
          <a:p>
            <a:fld id="{2CE85EF6-E63F-49AB-8B65-ABEC111EDB21}" type="slidenum">
              <a:rPr lang="en-US" smtClean="0"/>
              <a:t>11</a:t>
            </a:fld>
            <a:endParaRPr lang="en-US"/>
          </a:p>
        </p:txBody>
      </p:sp>
    </p:spTree>
    <p:extLst>
      <p:ext uri="{BB962C8B-B14F-4D97-AF65-F5344CB8AC3E}">
        <p14:creationId xmlns:p14="http://schemas.microsoft.com/office/powerpoint/2010/main" val="1116773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noProof="0" dirty="0" smtClean="0"/>
              <a:t>Upward communication </a:t>
            </a:r>
            <a:r>
              <a:rPr lang="en-US" noProof="0" dirty="0" smtClean="0"/>
              <a:t>sends messages from the lower levels of the organizational hierarchy to the higher levels. Some organizations value feedback, suggestions, and advice from lower</a:t>
            </a:r>
            <a:r>
              <a:rPr lang="en-US" baseline="0" noProof="0" dirty="0" smtClean="0"/>
              <a:t> </a:t>
            </a:r>
            <a:r>
              <a:rPr lang="en-US" noProof="0" dirty="0" smtClean="0"/>
              <a:t>level employees who are “on the ground” and may be closer to knowing the needs of the customer. For example, employees at U.S. chicken restaurant Chick-fil-A came up with Frosted Lemonade, a combination of fresh-squeezed lemonade and ice cream. The drink has caught on with customers as a snack option that</a:t>
            </a:r>
            <a:r>
              <a:rPr lang="en-US" baseline="0" noProof="0" dirty="0" smtClean="0"/>
              <a:t> is </a:t>
            </a:r>
            <a:r>
              <a:rPr lang="en-US" noProof="0" dirty="0" smtClean="0"/>
              <a:t>lighter than a full milkshake.</a:t>
            </a:r>
            <a:r>
              <a:rPr lang="en-US" baseline="0" noProof="0" dirty="0" smtClean="0"/>
              <a:t> </a:t>
            </a:r>
            <a:r>
              <a:rPr lang="en-US" noProof="0" dirty="0" smtClean="0"/>
              <a:t>These employees are also encouraged to share any problems or thoughts they have about the organization and their roles and provide recommendations for improvement. If lower</a:t>
            </a:r>
            <a:r>
              <a:rPr lang="en-US" baseline="0" noProof="0" dirty="0" smtClean="0"/>
              <a:t> </a:t>
            </a:r>
            <a:r>
              <a:rPr lang="en-US" noProof="0" dirty="0" smtClean="0"/>
              <a:t>level employees do not effectively communicate with their superiors and instead withhold or filter information, this can leave those at the higher levels ignorant of what is really going on in the organization.</a:t>
            </a:r>
            <a:endParaRPr lang="en-US" noProof="0" dirty="0"/>
          </a:p>
        </p:txBody>
      </p:sp>
      <p:sp>
        <p:nvSpPr>
          <p:cNvPr id="4" name="Slide Number Placeholder 3"/>
          <p:cNvSpPr>
            <a:spLocks noGrp="1"/>
          </p:cNvSpPr>
          <p:nvPr>
            <p:ph type="sldNum" sz="quarter" idx="10"/>
          </p:nvPr>
        </p:nvSpPr>
        <p:spPr/>
        <p:txBody>
          <a:bodyPr/>
          <a:lstStyle/>
          <a:p>
            <a:fld id="{2CE85EF6-E63F-49AB-8B65-ABEC111EDB21}" type="slidenum">
              <a:rPr lang="en-US" smtClean="0"/>
              <a:t>12</a:t>
            </a:fld>
            <a:endParaRPr lang="en-US"/>
          </a:p>
        </p:txBody>
      </p:sp>
    </p:spTree>
    <p:extLst>
      <p:ext uri="{BB962C8B-B14F-4D97-AF65-F5344CB8AC3E}">
        <p14:creationId xmlns:p14="http://schemas.microsoft.com/office/powerpoint/2010/main" val="8056678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One of the main forms of informal network is the</a:t>
            </a:r>
            <a:r>
              <a:rPr lang="en-US" b="1" noProof="0" dirty="0" smtClean="0"/>
              <a:t> grapevine</a:t>
            </a:r>
            <a:r>
              <a:rPr lang="en-US" noProof="0" dirty="0" smtClean="0"/>
              <a:t>, the unofficial line of communication between individuals or groups.</a:t>
            </a:r>
            <a:r>
              <a:rPr lang="en-US" baseline="30000" noProof="0" dirty="0" smtClean="0"/>
              <a:t>3</a:t>
            </a:r>
            <a:r>
              <a:rPr lang="en-US" noProof="0" dirty="0" smtClean="0"/>
              <a:t> Grapevines are a useful method of communicating messages quickly and efficiently in person, over emails, blogs, or through other technological tools. They can bring about a sense of unity among the employees who meet and share information. However, they are more common where management keeps employees in the dark about what is going on in the organization. Indeed, much of what is said on the grapevine can be inaccurate and is usually based on rumor. As some employees have discovered, missteps on modern-day grapevines like blogs can lead to termination. For example, former Google employee Mark Jen was fired for criticizing his employer through his blog, and a Delta Airlines flight attendant was fired for posting suggestive pictures of herself in uniform on her blog.</a:t>
            </a:r>
            <a:endParaRPr lang="en-US" noProof="0" dirty="0"/>
          </a:p>
        </p:txBody>
      </p:sp>
      <p:sp>
        <p:nvSpPr>
          <p:cNvPr id="4" name="Slide Number Placeholder 3"/>
          <p:cNvSpPr>
            <a:spLocks noGrp="1"/>
          </p:cNvSpPr>
          <p:nvPr>
            <p:ph type="sldNum" sz="quarter" idx="10"/>
          </p:nvPr>
        </p:nvSpPr>
        <p:spPr/>
        <p:txBody>
          <a:bodyPr/>
          <a:lstStyle/>
          <a:p>
            <a:fld id="{2CE85EF6-E63F-49AB-8B65-ABEC111EDB21}" type="slidenum">
              <a:rPr lang="en-US" smtClean="0"/>
              <a:t>13</a:t>
            </a:fld>
            <a:endParaRPr lang="en-US"/>
          </a:p>
        </p:txBody>
      </p:sp>
    </p:spTree>
    <p:extLst>
      <p:ext uri="{BB962C8B-B14F-4D97-AF65-F5344CB8AC3E}">
        <p14:creationId xmlns:p14="http://schemas.microsoft.com/office/powerpoint/2010/main" val="8232260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90600" y="4229100"/>
            <a:ext cx="5486400" cy="3600450"/>
          </a:xfrm>
        </p:spPr>
        <p:txBody>
          <a:bodyPr/>
          <a:lstStyle/>
          <a:p>
            <a:r>
              <a:rPr lang="en-US" noProof="0" dirty="0" smtClean="0"/>
              <a:t>Grapevines also give </a:t>
            </a:r>
            <a:r>
              <a:rPr lang="en-US" b="0" i="1" noProof="0" dirty="0" smtClean="0"/>
              <a:t>rise to </a:t>
            </a:r>
            <a:r>
              <a:rPr lang="en-US" b="1" noProof="0" dirty="0" smtClean="0"/>
              <a:t>gossip chains, </a:t>
            </a:r>
            <a:r>
              <a:rPr lang="en-US" noProof="0" dirty="0" smtClean="0"/>
              <a:t>communication networks in which one individual creates and spreads untrue or inaccurate information to others through the organization.</a:t>
            </a:r>
            <a:r>
              <a:rPr lang="en-US" baseline="30000" noProof="0" dirty="0" smtClean="0"/>
              <a:t>15</a:t>
            </a:r>
            <a:r>
              <a:rPr lang="en-US" noProof="0" dirty="0" smtClean="0"/>
              <a:t> Each person who hears the gossip has the choice to keep it confidential or to pass it on. For example, one employee might spread gossip to others to discredit an unpopular supervisor. In contrast, a </a:t>
            </a:r>
            <a:r>
              <a:rPr lang="en-US" b="1" noProof="0" dirty="0" smtClean="0"/>
              <a:t>cluster chain</a:t>
            </a:r>
            <a:r>
              <a:rPr lang="en-US" noProof="0" dirty="0" smtClean="0"/>
              <a:t> consists of a group of people who broadcast information only within their group.</a:t>
            </a:r>
            <a:r>
              <a:rPr lang="en-US" baseline="30000" noProof="0" dirty="0" smtClean="0"/>
              <a:t>16</a:t>
            </a:r>
            <a:r>
              <a:rPr lang="en-US" noProof="0" dirty="0" smtClean="0"/>
              <a:t> In both gossip chains and cluster chains, the information moves very quickly and can be damaging to an organization regardless of management’s confirming or denying the rumors. Successful organizations actively control rumors and gossip through effective, honest, and consistent communication.</a:t>
            </a:r>
            <a:r>
              <a:rPr lang="en-US" baseline="30000" noProof="0" dirty="0" smtClean="0"/>
              <a:t>17</a:t>
            </a:r>
            <a:r>
              <a:rPr lang="en-US" noProof="0" dirty="0" smtClean="0"/>
              <a:t> </a:t>
            </a:r>
          </a:p>
          <a:p>
            <a:endParaRPr lang="en-US" dirty="0"/>
          </a:p>
        </p:txBody>
      </p:sp>
      <p:sp>
        <p:nvSpPr>
          <p:cNvPr id="4" name="Slide Number Placeholder 3"/>
          <p:cNvSpPr>
            <a:spLocks noGrp="1"/>
          </p:cNvSpPr>
          <p:nvPr>
            <p:ph type="sldNum" sz="quarter" idx="10"/>
          </p:nvPr>
        </p:nvSpPr>
        <p:spPr/>
        <p:txBody>
          <a:bodyPr/>
          <a:lstStyle/>
          <a:p>
            <a:fld id="{2CE85EF6-E63F-49AB-8B65-ABEC111EDB21}" type="slidenum">
              <a:rPr lang="en-US" smtClean="0"/>
              <a:t>14</a:t>
            </a:fld>
            <a:endParaRPr lang="en-US"/>
          </a:p>
        </p:txBody>
      </p:sp>
    </p:spTree>
    <p:extLst>
      <p:ext uri="{BB962C8B-B14F-4D97-AF65-F5344CB8AC3E}">
        <p14:creationId xmlns:p14="http://schemas.microsoft.com/office/powerpoint/2010/main" val="6664841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b="1" noProof="0" dirty="0" smtClean="0"/>
              <a:t>Filtering</a:t>
            </a:r>
            <a:r>
              <a:rPr lang="en-US" b="0" noProof="0" dirty="0" smtClean="0"/>
              <a:t>: </a:t>
            </a:r>
            <a:r>
              <a:rPr lang="en-US" noProof="0" dirty="0"/>
              <a:t>When someone screens and then manipulates a message from a sender before passing it on to the intended receiver, that person has filtered the message. </a:t>
            </a:r>
            <a:endParaRPr lang="en-US" noProof="0" dirty="0" smtClean="0"/>
          </a:p>
          <a:p>
            <a:pPr lvl="0"/>
            <a:r>
              <a:rPr lang="en-US" b="1" noProof="0" dirty="0" smtClean="0"/>
              <a:t>Emotions</a:t>
            </a:r>
            <a:r>
              <a:rPr lang="en-US" b="0" noProof="0" dirty="0" smtClean="0"/>
              <a:t>:</a:t>
            </a:r>
            <a:r>
              <a:rPr lang="en-US" noProof="0" dirty="0" smtClean="0"/>
              <a:t> </a:t>
            </a:r>
            <a:r>
              <a:rPr lang="en-US" noProof="0" dirty="0"/>
              <a:t>Our emotions have an effect on the way we communicate. When we are happy and relaxed, we </a:t>
            </a:r>
            <a:r>
              <a:rPr lang="en-US" noProof="0" dirty="0" smtClean="0"/>
              <a:t>are </a:t>
            </a:r>
            <a:r>
              <a:rPr lang="en-US" noProof="0" dirty="0"/>
              <a:t>more likely to accept constructive criticism in a positive way and convey our messages succinctly and accurately. However, when we are stressed or angry, we might snap at others or feel attacked or defensive when someone tries to offer advice. It is essential that we are aware of our emotions and keep them in check before they </a:t>
            </a:r>
            <a:r>
              <a:rPr lang="en-US" noProof="0" dirty="0" smtClean="0"/>
              <a:t>spiral </a:t>
            </a:r>
            <a:r>
              <a:rPr lang="en-US" noProof="0" dirty="0"/>
              <a:t>out of control</a:t>
            </a:r>
            <a:r>
              <a:rPr lang="en-US" noProof="0" dirty="0" smtClean="0"/>
              <a:t>.</a:t>
            </a:r>
          </a:p>
          <a:p>
            <a:pPr lvl="0"/>
            <a:r>
              <a:rPr lang="en-US" b="1" noProof="0" dirty="0" smtClean="0"/>
              <a:t>Information overload</a:t>
            </a:r>
            <a:r>
              <a:rPr lang="en-US" noProof="0" dirty="0" smtClean="0"/>
              <a:t>: At times, we can become overwhelmed by the wealth of information surrounding us. This can lead us to make hasty decisions or lose our ability to prioritize. Being able to prioritize our workload helps us to make better decisions and prevents us from getting overloaded by information. Svetlana dishonestly cites “information overload” as one of the reasons Langston wants to leave the lending department.</a:t>
            </a:r>
          </a:p>
          <a:p>
            <a:pPr lvl="0"/>
            <a:r>
              <a:rPr lang="en-US" b="1" noProof="0" dirty="0" smtClean="0"/>
              <a:t>Differing perceptions</a:t>
            </a:r>
            <a:r>
              <a:rPr lang="en-US" noProof="0" dirty="0" smtClean="0"/>
              <a:t>: Sometimes the way we interpret situations clashes with the perceptions of others, leading to confusion and misconception. We can overcome this communication barrier by challenging our own assumptions about other people and situations, and by seeking advice from others to clarify our perceptions. Proper training for employees in organizations helps to align perceptions. For example, Sonia notes the perceptual differences between Langston and Svetlana and promises Langston she will talk to Svetlana to clear up the misunderstanding.</a:t>
            </a:r>
          </a:p>
        </p:txBody>
      </p:sp>
      <p:sp>
        <p:nvSpPr>
          <p:cNvPr id="4" name="Slide Number Placeholder 3"/>
          <p:cNvSpPr>
            <a:spLocks noGrp="1"/>
          </p:cNvSpPr>
          <p:nvPr>
            <p:ph type="sldNum" sz="quarter" idx="10"/>
          </p:nvPr>
        </p:nvSpPr>
        <p:spPr/>
        <p:txBody>
          <a:bodyPr/>
          <a:lstStyle/>
          <a:p>
            <a:fld id="{2CE85EF6-E63F-49AB-8B65-ABEC111EDB21}" type="slidenum">
              <a:rPr lang="en-US" smtClean="0"/>
              <a:t>16</a:t>
            </a:fld>
            <a:endParaRPr lang="en-US"/>
          </a:p>
        </p:txBody>
      </p:sp>
    </p:spTree>
    <p:extLst>
      <p:ext uri="{BB962C8B-B14F-4D97-AF65-F5344CB8AC3E}">
        <p14:creationId xmlns:p14="http://schemas.microsoft.com/office/powerpoint/2010/main" val="17214639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r>
              <a:rPr lang="en-US" noProof="0" dirty="0" smtClean="0"/>
              <a:t>Failure to listen properly in organizations can lead to misunderstandings that can damage personal and work relationships. Ineffective listening also comes at a high price A way to overcome poor listening is through </a:t>
            </a:r>
            <a:r>
              <a:rPr lang="en-US" b="1" noProof="0" dirty="0" smtClean="0"/>
              <a:t>active listening</a:t>
            </a:r>
            <a:r>
              <a:rPr lang="en-US" b="0" noProof="0" dirty="0" smtClean="0"/>
              <a:t>,</a:t>
            </a:r>
            <a:r>
              <a:rPr lang="en-US" b="1" noProof="0" dirty="0" smtClean="0"/>
              <a:t> </a:t>
            </a:r>
            <a:r>
              <a:rPr lang="en-US" noProof="0" dirty="0" smtClean="0"/>
              <a:t>which consists of concentrating on the true meaning of what others are saying. It is an essential skill for employees in the workplace because it allows the receiver to hear and understand the message, and reassures the speaker that the message has been heard in the same terms in which it is delivered. There are three main components to active listening: sensing, processing, and responding.</a:t>
            </a:r>
          </a:p>
          <a:p>
            <a:r>
              <a:rPr lang="en-US" b="1" noProof="0" dirty="0" smtClean="0"/>
              <a:t>Sensing</a:t>
            </a:r>
            <a:r>
              <a:rPr lang="en-US" noProof="0" dirty="0" smtClean="0"/>
              <a:t> means paying attention to the signals sent from the speaker. The listener avoids forming an opinion or interrupting the speaker until he or she has finished and consciously remains attentive to what the speaker is saying. </a:t>
            </a:r>
          </a:p>
          <a:p>
            <a:r>
              <a:rPr lang="en-US" b="1" noProof="0" dirty="0" smtClean="0"/>
              <a:t>Processing</a:t>
            </a:r>
            <a:r>
              <a:rPr lang="en-US" noProof="0" dirty="0" smtClean="0"/>
              <a:t> means actively understanding and remembering what is being said, as well as making an effort to empathize with the speaker’s feelings and thoughts and the situation at hand. Active listening also requires looking for nonverbal cues such eye contact or lack thereof, poor posture (slouching), and tone of voice (sarcastic, angry, confident, etc.) to really understand the entire message.</a:t>
            </a:r>
            <a:endParaRPr lang="en-US" noProof="0" dirty="0"/>
          </a:p>
        </p:txBody>
      </p:sp>
      <p:sp>
        <p:nvSpPr>
          <p:cNvPr id="4" name="Slide Number Placeholder 3"/>
          <p:cNvSpPr>
            <a:spLocks noGrp="1"/>
          </p:cNvSpPr>
          <p:nvPr>
            <p:ph type="sldNum" sz="quarter" idx="10"/>
          </p:nvPr>
        </p:nvSpPr>
        <p:spPr/>
        <p:txBody>
          <a:bodyPr/>
          <a:lstStyle/>
          <a:p>
            <a:fld id="{2CE85EF6-E63F-49AB-8B65-ABEC111EDB21}" type="slidenum">
              <a:rPr lang="en-US" smtClean="0"/>
              <a:t>17</a:t>
            </a:fld>
            <a:endParaRPr lang="en-US"/>
          </a:p>
        </p:txBody>
      </p:sp>
    </p:spTree>
    <p:extLst>
      <p:ext uri="{BB962C8B-B14F-4D97-AF65-F5344CB8AC3E}">
        <p14:creationId xmlns:p14="http://schemas.microsoft.com/office/powerpoint/2010/main" val="26685197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noProof="0" dirty="0" smtClean="0"/>
              <a:t>Low-context cultures </a:t>
            </a:r>
            <a:r>
              <a:rPr lang="en-US" noProof="0" dirty="0" smtClean="0"/>
              <a:t>depend more on explicit messages conveyed through the spoken or written word. Most English-speaking and Germanic countries have a fast, direct, logical, efficient, “what you say is what you mean” communication style. In business environments in these countries there is less emphasis on interpersonal relationships and more on the individual. In contrast, in </a:t>
            </a:r>
            <a:r>
              <a:rPr lang="en-US" b="1" noProof="0" dirty="0" smtClean="0"/>
              <a:t>high-context cultures</a:t>
            </a:r>
            <a:r>
              <a:rPr lang="en-US" noProof="0" dirty="0" smtClean="0"/>
              <a:t>, most messages are conveyed through body language, nonverbal cues, and the circumstances in which the communication is taking place. According to Hall, many Middle Eastern and Asian cultures fall into this category. The Japanese, for example, have an indirect, intuitive, unemotional, contemplative, and passive style when it comes to negotiation. In short, what you say is not necessarily what you mean. High-context cultures value silence as a way of absorbing information and getting a sense of the people they are communicating with.</a:t>
            </a:r>
            <a:endParaRPr lang="en-US" noProof="0" dirty="0"/>
          </a:p>
        </p:txBody>
      </p:sp>
      <p:sp>
        <p:nvSpPr>
          <p:cNvPr id="4" name="Slide Number Placeholder 3"/>
          <p:cNvSpPr>
            <a:spLocks noGrp="1"/>
          </p:cNvSpPr>
          <p:nvPr>
            <p:ph type="sldNum" sz="quarter" idx="10"/>
          </p:nvPr>
        </p:nvSpPr>
        <p:spPr/>
        <p:txBody>
          <a:bodyPr/>
          <a:lstStyle/>
          <a:p>
            <a:fld id="{2CE85EF6-E63F-49AB-8B65-ABEC111EDB21}" type="slidenum">
              <a:rPr lang="en-US" smtClean="0"/>
              <a:t>18</a:t>
            </a:fld>
            <a:endParaRPr lang="en-US"/>
          </a:p>
        </p:txBody>
      </p:sp>
    </p:spTree>
    <p:extLst>
      <p:ext uri="{BB962C8B-B14F-4D97-AF65-F5344CB8AC3E}">
        <p14:creationId xmlns:p14="http://schemas.microsoft.com/office/powerpoint/2010/main" val="22107524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19600"/>
            <a:ext cx="5486400" cy="3600450"/>
          </a:xfrm>
        </p:spPr>
        <p:txBody>
          <a:bodyPr/>
          <a:lstStyle/>
          <a:p>
            <a:r>
              <a:rPr lang="en-US" b="1" noProof="0" dirty="0" smtClean="0"/>
              <a:t>Slang and idioms</a:t>
            </a:r>
            <a:r>
              <a:rPr lang="en-US" b="0" noProof="0" dirty="0" smtClean="0"/>
              <a:t>:</a:t>
            </a:r>
            <a:r>
              <a:rPr lang="en-US" b="1" noProof="0" dirty="0" smtClean="0"/>
              <a:t> </a:t>
            </a:r>
            <a:r>
              <a:rPr lang="en-US" noProof="0" dirty="0" smtClean="0"/>
              <a:t>Slang is informal language applied in a particular context or group.</a:t>
            </a:r>
          </a:p>
          <a:p>
            <a:r>
              <a:rPr lang="en-US" b="1" noProof="0" dirty="0" smtClean="0"/>
              <a:t>Euphemisms</a:t>
            </a:r>
            <a:r>
              <a:rPr lang="en-US" b="0" noProof="0" dirty="0" smtClean="0"/>
              <a:t>:</a:t>
            </a:r>
            <a:r>
              <a:rPr lang="en-US" noProof="0" dirty="0" smtClean="0"/>
              <a:t> Most languages include euphemisms, vague or general words used in place of those considered to be too blunt or harsh.</a:t>
            </a:r>
          </a:p>
          <a:p>
            <a:r>
              <a:rPr lang="en-US" b="1" noProof="0" dirty="0" smtClean="0"/>
              <a:t>Proverbs or wise sayings</a:t>
            </a:r>
            <a:r>
              <a:rPr lang="en-US" b="0" noProof="0" dirty="0" smtClean="0"/>
              <a:t>:</a:t>
            </a:r>
            <a:r>
              <a:rPr lang="en-US" b="1" noProof="0" dirty="0" smtClean="0"/>
              <a:t> </a:t>
            </a:r>
            <a:r>
              <a:rPr lang="en-US" b="0" noProof="0" dirty="0" smtClean="0"/>
              <a:t>These</a:t>
            </a:r>
            <a:r>
              <a:rPr lang="en-US" b="1" noProof="0" dirty="0" smtClean="0"/>
              <a:t> </a:t>
            </a:r>
            <a:r>
              <a:rPr lang="en-US" noProof="0" dirty="0" smtClean="0"/>
              <a:t>are also common to many different cultures. Common proverbs used in a business environment include: “A fool and his money are soon parted,” “Too many cooks spoil the broth,” and “Better late than never.”</a:t>
            </a:r>
          </a:p>
          <a:p>
            <a:r>
              <a:rPr lang="en-US" b="1" noProof="0" dirty="0" smtClean="0"/>
              <a:t>Verbal Dueling</a:t>
            </a:r>
            <a:r>
              <a:rPr lang="en-US" b="0" noProof="0" dirty="0" smtClean="0"/>
              <a:t>:</a:t>
            </a:r>
            <a:r>
              <a:rPr lang="en-US" b="1" noProof="0" dirty="0" smtClean="0"/>
              <a:t> </a:t>
            </a:r>
            <a:r>
              <a:rPr lang="en-US" noProof="0" dirty="0" smtClean="0"/>
              <a:t>Certain cultural subgroups engage in verbal dueling, a form of competitive communication in which the participants exchange insults until one “wins.”</a:t>
            </a:r>
          </a:p>
          <a:p>
            <a:r>
              <a:rPr lang="en-US" b="1" noProof="0" dirty="0" smtClean="0"/>
              <a:t>Humor</a:t>
            </a:r>
            <a:r>
              <a:rPr lang="en-US" b="0" noProof="0" dirty="0" smtClean="0"/>
              <a:t>:</a:t>
            </a:r>
            <a:r>
              <a:rPr lang="en-US" b="0" baseline="0" noProof="0" dirty="0" smtClean="0"/>
              <a:t> </a:t>
            </a:r>
            <a:r>
              <a:rPr lang="en-US" noProof="0" dirty="0" smtClean="0"/>
              <a:t>Most cultures value humor, but what is perceived to be funny in one culture can easily fall flat in another because some jokes are inappropriate for the audience or get lost in translation.</a:t>
            </a:r>
            <a:endParaRPr lang="en-US" noProof="0" dirty="0"/>
          </a:p>
        </p:txBody>
      </p:sp>
      <p:sp>
        <p:nvSpPr>
          <p:cNvPr id="4" name="Slide Number Placeholder 3"/>
          <p:cNvSpPr>
            <a:spLocks noGrp="1"/>
          </p:cNvSpPr>
          <p:nvPr>
            <p:ph type="sldNum" sz="quarter" idx="10"/>
          </p:nvPr>
        </p:nvSpPr>
        <p:spPr/>
        <p:txBody>
          <a:bodyPr/>
          <a:lstStyle/>
          <a:p>
            <a:fld id="{2CE85EF6-E63F-49AB-8B65-ABEC111EDB21}" type="slidenum">
              <a:rPr lang="en-US" smtClean="0"/>
              <a:t>19</a:t>
            </a:fld>
            <a:endParaRPr lang="en-US"/>
          </a:p>
        </p:txBody>
      </p:sp>
    </p:spTree>
    <p:extLst>
      <p:ext uri="{BB962C8B-B14F-4D97-AF65-F5344CB8AC3E}">
        <p14:creationId xmlns:p14="http://schemas.microsoft.com/office/powerpoint/2010/main" val="11726600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noProof="0" dirty="0"/>
              <a:t>Do your homework and make sure you are familiar with the language and customs of different cultures.</a:t>
            </a:r>
          </a:p>
          <a:p>
            <a:pPr lvl="0"/>
            <a:r>
              <a:rPr lang="en-US" noProof="0" dirty="0"/>
              <a:t>Never make </a:t>
            </a:r>
            <a:r>
              <a:rPr lang="en-US" noProof="0" dirty="0" smtClean="0"/>
              <a:t>assumptions: </a:t>
            </a:r>
            <a:r>
              <a:rPr lang="en-US" noProof="0" dirty="0"/>
              <a:t>it is better to believe there are differences until similarities have been established.</a:t>
            </a:r>
          </a:p>
          <a:p>
            <a:pPr lvl="0"/>
            <a:r>
              <a:rPr lang="en-US" noProof="0" dirty="0"/>
              <a:t>Be an active listener and summarize points to confirm you understand what the other party has said.</a:t>
            </a:r>
          </a:p>
          <a:p>
            <a:pPr lvl="0"/>
            <a:r>
              <a:rPr lang="en-US" noProof="0" dirty="0"/>
              <a:t>Make an effort to be supportive, encouraging, and empathic particularly towards those for whom English is a second language.</a:t>
            </a:r>
          </a:p>
          <a:p>
            <a:pPr lvl="0"/>
            <a:r>
              <a:rPr lang="en-US" noProof="0" dirty="0"/>
              <a:t>Avoid slang, jargon, and euphemisms because they often cause confusion.</a:t>
            </a:r>
          </a:p>
          <a:p>
            <a:endParaRPr lang="en-US" dirty="0"/>
          </a:p>
        </p:txBody>
      </p:sp>
      <p:sp>
        <p:nvSpPr>
          <p:cNvPr id="4" name="Slide Number Placeholder 3"/>
          <p:cNvSpPr>
            <a:spLocks noGrp="1"/>
          </p:cNvSpPr>
          <p:nvPr>
            <p:ph type="sldNum" sz="quarter" idx="10"/>
          </p:nvPr>
        </p:nvSpPr>
        <p:spPr/>
        <p:txBody>
          <a:bodyPr/>
          <a:lstStyle/>
          <a:p>
            <a:fld id="{2CE85EF6-E63F-49AB-8B65-ABEC111EDB21}" type="slidenum">
              <a:rPr lang="en-US" smtClean="0"/>
              <a:t>21</a:t>
            </a:fld>
            <a:endParaRPr lang="en-US"/>
          </a:p>
        </p:txBody>
      </p:sp>
    </p:spTree>
    <p:extLst>
      <p:ext uri="{BB962C8B-B14F-4D97-AF65-F5344CB8AC3E}">
        <p14:creationId xmlns:p14="http://schemas.microsoft.com/office/powerpoint/2010/main" val="26309104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15 minutes</a:t>
            </a:r>
            <a:endParaRPr lang="en-US" dirty="0"/>
          </a:p>
        </p:txBody>
      </p:sp>
      <p:sp>
        <p:nvSpPr>
          <p:cNvPr id="4" name="Slide Number Placeholder 3"/>
          <p:cNvSpPr>
            <a:spLocks noGrp="1"/>
          </p:cNvSpPr>
          <p:nvPr>
            <p:ph type="sldNum" sz="quarter" idx="10"/>
          </p:nvPr>
        </p:nvSpPr>
        <p:spPr/>
        <p:txBody>
          <a:bodyPr/>
          <a:lstStyle/>
          <a:p>
            <a:fld id="{2CE85EF6-E63F-49AB-8B65-ABEC111EDB21}" type="slidenum">
              <a:rPr lang="en-US" smtClean="0"/>
              <a:t>22</a:t>
            </a:fld>
            <a:endParaRPr lang="en-US"/>
          </a:p>
        </p:txBody>
      </p:sp>
    </p:spTree>
    <p:extLst>
      <p:ext uri="{BB962C8B-B14F-4D97-AF65-F5344CB8AC3E}">
        <p14:creationId xmlns:p14="http://schemas.microsoft.com/office/powerpoint/2010/main" val="2232051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52400"/>
            <a:ext cx="8915400" cy="1447800"/>
          </a:xfrm>
          <a:prstGeom prst="rect">
            <a:avLst/>
          </a:prstGeom>
        </p:spPr>
        <p:txBody>
          <a:bodyPr/>
          <a:lstStyle>
            <a:lvl1pPr algn="ctr">
              <a:defRPr>
                <a:solidFill>
                  <a:schemeClr val="accent6">
                    <a:lumMod val="75000"/>
                  </a:schemeClr>
                </a:solidFill>
                <a:latin typeface="Arial" panose="020B0604020202020204" pitchFamily="34" charset="0"/>
                <a:cs typeface="Arial" panose="020B0604020202020204"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55839893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6248400" y="228600"/>
            <a:ext cx="2667000" cy="838200"/>
          </a:xfrm>
        </p:spPr>
        <p:txBody>
          <a:bodyPr>
            <a:noAutofit/>
          </a:bodyPr>
          <a:lstStyle>
            <a:lvl1pPr marL="0" indent="0">
              <a:buNone/>
              <a:defRPr sz="2000">
                <a:solidFill>
                  <a:schemeClr val="accent6">
                    <a:lumMod val="7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smtClean="0"/>
              <a:t>Click to edit Master text styles</a:t>
            </a:r>
          </a:p>
        </p:txBody>
      </p:sp>
    </p:spTree>
    <p:extLst>
      <p:ext uri="{BB962C8B-B14F-4D97-AF65-F5344CB8AC3E}">
        <p14:creationId xmlns:p14="http://schemas.microsoft.com/office/powerpoint/2010/main" val="204129293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00"/>
            <a:ext cx="8229600" cy="914400"/>
          </a:xfrm>
          <a:prstGeom prst="rect">
            <a:avLst/>
          </a:prstGeom>
        </p:spPr>
        <p:txBody>
          <a:bodyPr/>
          <a:lstStyle>
            <a:lvl1pPr algn="l">
              <a:defRPr>
                <a:solidFill>
                  <a:srgbClr val="000099"/>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2438401"/>
            <a:ext cx="8229600" cy="35052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a:p>
        </p:txBody>
      </p:sp>
      <p:sp>
        <p:nvSpPr>
          <p:cNvPr id="13"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914B91AD-DA64-49B4-89B1-2D7366DA8A03}" type="slidenum">
              <a:rPr lang="en-US" smtClean="0"/>
              <a:t>‹#›</a:t>
            </a:fld>
            <a:endParaRPr lang="en-US"/>
          </a:p>
        </p:txBody>
      </p:sp>
    </p:spTree>
    <p:extLst>
      <p:ext uri="{BB962C8B-B14F-4D97-AF65-F5344CB8AC3E}">
        <p14:creationId xmlns:p14="http://schemas.microsoft.com/office/powerpoint/2010/main" val="82718328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with Section Header">
    <p:spTree>
      <p:nvGrpSpPr>
        <p:cNvPr id="1" name=""/>
        <p:cNvGrpSpPr/>
        <p:nvPr/>
      </p:nvGrpSpPr>
      <p:grpSpPr>
        <a:xfrm>
          <a:off x="0" y="0"/>
          <a:ext cx="0" cy="0"/>
          <a:chOff x="0" y="0"/>
          <a:chExt cx="0" cy="0"/>
        </a:xfrm>
      </p:grpSpPr>
      <p:sp>
        <p:nvSpPr>
          <p:cNvPr id="12" name="Content Placeholder 2"/>
          <p:cNvSpPr>
            <a:spLocks noGrp="1"/>
          </p:cNvSpPr>
          <p:nvPr>
            <p:ph idx="13" hasCustomPrompt="1"/>
          </p:nvPr>
        </p:nvSpPr>
        <p:spPr>
          <a:xfrm>
            <a:off x="470079" y="762000"/>
            <a:ext cx="8597721" cy="533400"/>
          </a:xfrm>
          <a:prstGeom prst="rect">
            <a:avLst/>
          </a:prstGeom>
        </p:spPr>
        <p:txBody>
          <a:bodyPr>
            <a:noAutofit/>
          </a:bodyPr>
          <a:lstStyle>
            <a:lvl1pPr marL="0" indent="0" algn="r">
              <a:buNone/>
              <a:defRPr sz="2400" b="1" cap="all" baseline="0">
                <a:solidFill>
                  <a:srgbClr val="009E00"/>
                </a:solidFill>
                <a:latin typeface="Arial Narrow" panose="020B0606020202030204" pitchFamily="34" charset="0"/>
              </a:defRPr>
            </a:lvl1pPr>
            <a:lvl2pPr algn="r">
              <a:defRPr sz="2400">
                <a:latin typeface="Arial Narrow" panose="020B0606020202030204" pitchFamily="34" charset="0"/>
              </a:defRPr>
            </a:lvl2pPr>
            <a:lvl3pPr algn="r">
              <a:defRPr sz="2400">
                <a:latin typeface="Arial Narrow" panose="020B0606020202030204" pitchFamily="34" charset="0"/>
              </a:defRPr>
            </a:lvl3pPr>
            <a:lvl4pPr algn="r">
              <a:defRPr sz="2400">
                <a:latin typeface="Arial Narrow" panose="020B0606020202030204" pitchFamily="34" charset="0"/>
              </a:defRPr>
            </a:lvl4pPr>
            <a:lvl5pPr algn="r">
              <a:defRPr sz="2400">
                <a:latin typeface="Arial Narrow" panose="020B0606020202030204" pitchFamily="34" charset="0"/>
              </a:defRPr>
            </a:lvl5pPr>
          </a:lstStyle>
          <a:p>
            <a:pPr lvl="0"/>
            <a:r>
              <a:rPr lang="en-US" dirty="0" smtClean="0"/>
              <a:t>CLICK TO EDIT MASTER TEXT STYLES</a:t>
            </a:r>
          </a:p>
        </p:txBody>
      </p:sp>
      <p:sp>
        <p:nvSpPr>
          <p:cNvPr id="7" name="Title 1"/>
          <p:cNvSpPr>
            <a:spLocks noGrp="1"/>
          </p:cNvSpPr>
          <p:nvPr>
            <p:ph type="title"/>
          </p:nvPr>
        </p:nvSpPr>
        <p:spPr>
          <a:xfrm>
            <a:off x="457200" y="1371600"/>
            <a:ext cx="8229600" cy="914400"/>
          </a:xfrm>
          <a:prstGeom prst="rect">
            <a:avLst/>
          </a:prstGeom>
        </p:spPr>
        <p:txBody>
          <a:bodyPr/>
          <a:lstStyle>
            <a:lvl1pPr algn="l">
              <a:defRPr>
                <a:solidFill>
                  <a:srgbClr val="000099"/>
                </a:solidFill>
              </a:defRPr>
            </a:lvl1pPr>
          </a:lstStyle>
          <a:p>
            <a:r>
              <a:rPr lang="en-US" smtClean="0"/>
              <a:t>Click to edit Master title style</a:t>
            </a:r>
            <a:endParaRPr lang="en-US" dirty="0"/>
          </a:p>
        </p:txBody>
      </p:sp>
      <p:sp>
        <p:nvSpPr>
          <p:cNvPr id="8" name="Text Placeholder 2"/>
          <p:cNvSpPr>
            <a:spLocks noGrp="1"/>
          </p:cNvSpPr>
          <p:nvPr>
            <p:ph type="body" idx="1"/>
          </p:nvPr>
        </p:nvSpPr>
        <p:spPr>
          <a:xfrm>
            <a:off x="457200" y="2438401"/>
            <a:ext cx="8229600" cy="3505200"/>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a:p>
        </p:txBody>
      </p:sp>
      <p:sp>
        <p:nvSpPr>
          <p:cNvPr id="10"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914B91AD-DA64-49B4-89B1-2D7366DA8A03}" type="slidenum">
              <a:rPr lang="en-US" smtClean="0"/>
              <a:t>‹#›</a:t>
            </a:fld>
            <a:endParaRPr lang="en-US"/>
          </a:p>
        </p:txBody>
      </p:sp>
    </p:spTree>
    <p:extLst>
      <p:ext uri="{BB962C8B-B14F-4D97-AF65-F5344CB8AC3E}">
        <p14:creationId xmlns:p14="http://schemas.microsoft.com/office/powerpoint/2010/main" val="234720770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3999" y="4406900"/>
            <a:ext cx="6970713" cy="1362075"/>
          </a:xfrm>
          <a:prstGeom prst="rect">
            <a:avLst/>
          </a:prstGeom>
        </p:spPr>
        <p:txBody>
          <a:bodyPr anchor="t"/>
          <a:lstStyle>
            <a:lvl1pPr algn="l">
              <a:defRPr sz="4000" b="1" cap="all">
                <a:solidFill>
                  <a:srgbClr val="000099"/>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523999" y="2906713"/>
            <a:ext cx="6970713"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a:p>
        </p:txBody>
      </p:sp>
      <p:sp>
        <p:nvSpPr>
          <p:cNvPr id="9"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914B91AD-DA64-49B4-89B1-2D7366DA8A03}" type="slidenum">
              <a:rPr lang="en-US" smtClean="0"/>
              <a:t>‹#›</a:t>
            </a:fld>
            <a:endParaRPr lang="en-US"/>
          </a:p>
        </p:txBody>
      </p:sp>
    </p:spTree>
    <p:extLst>
      <p:ext uri="{BB962C8B-B14F-4D97-AF65-F5344CB8AC3E}">
        <p14:creationId xmlns:p14="http://schemas.microsoft.com/office/powerpoint/2010/main" val="418145390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2057400"/>
            <a:ext cx="3962400" cy="40687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24400" y="2057400"/>
            <a:ext cx="3962400" cy="40687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1"/>
          <p:cNvSpPr txBox="1">
            <a:spLocks/>
          </p:cNvSpPr>
          <p:nvPr/>
        </p:nvSpPr>
        <p:spPr>
          <a:xfrm>
            <a:off x="457200" y="1371600"/>
            <a:ext cx="8229600" cy="914400"/>
          </a:xfrm>
          <a:prstGeom prst="rect">
            <a:avLst/>
          </a:prstGeom>
        </p:spPr>
        <p:txBody>
          <a:bodyPr/>
          <a:lstStyle>
            <a:lvl1pPr algn="l" defTabSz="914400" rtl="0" eaLnBrk="1" latinLnBrk="0" hangingPunct="1">
              <a:spcBef>
                <a:spcPct val="0"/>
              </a:spcBef>
              <a:buNone/>
              <a:defRPr sz="4400" kern="1200">
                <a:solidFill>
                  <a:srgbClr val="000099"/>
                </a:solidFill>
                <a:latin typeface="Arial" panose="020B0604020202020204" pitchFamily="34" charset="0"/>
                <a:ea typeface="+mj-ea"/>
                <a:cs typeface="Arial" panose="020B0604020202020204" pitchFamily="34" charset="0"/>
              </a:defRPr>
            </a:lvl1pPr>
          </a:lstStyle>
          <a:p>
            <a:r>
              <a:rPr lang="en-US" dirty="0" smtClean="0"/>
              <a:t>Click to edit Master title style</a:t>
            </a:r>
            <a:endParaRPr lang="en-US" dirty="0"/>
          </a:p>
        </p:txBody>
      </p:sp>
      <p:sp>
        <p:nvSpPr>
          <p:cNvPr id="12"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a:p>
        </p:txBody>
      </p:sp>
      <p:sp>
        <p:nvSpPr>
          <p:cNvPr id="13"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914B91AD-DA64-49B4-89B1-2D7366DA8A03}" type="slidenum">
              <a:rPr lang="en-US" smtClean="0"/>
              <a:t>‹#›</a:t>
            </a:fld>
            <a:endParaRPr lang="en-US"/>
          </a:p>
        </p:txBody>
      </p:sp>
      <p:sp>
        <p:nvSpPr>
          <p:cNvPr id="14" name="Content Placeholder 2"/>
          <p:cNvSpPr>
            <a:spLocks noGrp="1"/>
          </p:cNvSpPr>
          <p:nvPr>
            <p:ph idx="13" hasCustomPrompt="1"/>
          </p:nvPr>
        </p:nvSpPr>
        <p:spPr>
          <a:xfrm>
            <a:off x="470079" y="762000"/>
            <a:ext cx="8597721" cy="533400"/>
          </a:xfrm>
          <a:prstGeom prst="rect">
            <a:avLst/>
          </a:prstGeom>
        </p:spPr>
        <p:txBody>
          <a:bodyPr>
            <a:noAutofit/>
          </a:bodyPr>
          <a:lstStyle>
            <a:lvl1pPr marL="0" indent="0" algn="r">
              <a:buNone/>
              <a:defRPr sz="2400" b="1" cap="all" baseline="0">
                <a:solidFill>
                  <a:srgbClr val="009E00"/>
                </a:solidFill>
                <a:latin typeface="Arial Narrow" panose="020B0606020202030204" pitchFamily="34" charset="0"/>
              </a:defRPr>
            </a:lvl1pPr>
            <a:lvl2pPr algn="r">
              <a:defRPr sz="2400">
                <a:latin typeface="Arial Narrow" panose="020B0606020202030204" pitchFamily="34" charset="0"/>
              </a:defRPr>
            </a:lvl2pPr>
            <a:lvl3pPr algn="r">
              <a:defRPr sz="2400">
                <a:latin typeface="Arial Narrow" panose="020B0606020202030204" pitchFamily="34" charset="0"/>
              </a:defRPr>
            </a:lvl3pPr>
            <a:lvl4pPr algn="r">
              <a:defRPr sz="2400">
                <a:latin typeface="Arial Narrow" panose="020B0606020202030204" pitchFamily="34" charset="0"/>
              </a:defRPr>
            </a:lvl4pPr>
            <a:lvl5pPr algn="r">
              <a:defRPr sz="2400">
                <a:latin typeface="Arial Narrow" panose="020B0606020202030204" pitchFamily="34" charset="0"/>
              </a:defRPr>
            </a:lvl5pPr>
          </a:lstStyle>
          <a:p>
            <a:pPr lvl="0"/>
            <a:r>
              <a:rPr lang="en-US" dirty="0" smtClean="0"/>
              <a:t>CLICK TO EDIT MASTER TEXT STYLES</a:t>
            </a:r>
          </a:p>
        </p:txBody>
      </p:sp>
    </p:spTree>
    <p:extLst>
      <p:ext uri="{BB962C8B-B14F-4D97-AF65-F5344CB8AC3E}">
        <p14:creationId xmlns:p14="http://schemas.microsoft.com/office/powerpoint/2010/main" val="226916150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609600"/>
          </a:xfrm>
          <a:prstGeom prst="rect">
            <a:avLst/>
          </a:prstGeom>
        </p:spPr>
        <p:txBody>
          <a:bodyPr/>
          <a:lstStyle>
            <a:lvl1pPr algn="ctr">
              <a:defRPr>
                <a:solidFill>
                  <a:srgbClr val="000099"/>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46238"/>
            <a:ext cx="4038600" cy="639762"/>
          </a:xfrm>
          <a:prstGeom prst="rect">
            <a:avLst/>
          </a:prstGeom>
        </p:spPr>
        <p:txBody>
          <a:bodyPr anchor="b"/>
          <a:lstStyle>
            <a:lvl1pPr marL="0" indent="0">
              <a:buNone/>
              <a:defRPr sz="2400" b="1">
                <a:solidFill>
                  <a:schemeClr val="accent6">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286000"/>
            <a:ext cx="4038600"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24400" y="1646238"/>
            <a:ext cx="3962400" cy="639762"/>
          </a:xfrm>
          <a:prstGeom prst="rect">
            <a:avLst/>
          </a:prstGeom>
        </p:spPr>
        <p:txBody>
          <a:bodyPr anchor="b"/>
          <a:lstStyle>
            <a:lvl1pPr marL="0" indent="0">
              <a:buNone/>
              <a:defRPr sz="2400" b="1">
                <a:solidFill>
                  <a:schemeClr val="accent6">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24400" y="2286000"/>
            <a:ext cx="3962400"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a:p>
        </p:txBody>
      </p:sp>
      <p:sp>
        <p:nvSpPr>
          <p:cNvPr id="14"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914B91AD-DA64-49B4-89B1-2D7366DA8A03}" type="slidenum">
              <a:rPr lang="en-US" smtClean="0"/>
              <a:t>‹#›</a:t>
            </a:fld>
            <a:endParaRPr lang="en-US"/>
          </a:p>
        </p:txBody>
      </p:sp>
    </p:spTree>
    <p:extLst>
      <p:ext uri="{BB962C8B-B14F-4D97-AF65-F5344CB8AC3E}">
        <p14:creationId xmlns:p14="http://schemas.microsoft.com/office/powerpoint/2010/main" val="407068303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04800" y="838200"/>
            <a:ext cx="8610600" cy="914400"/>
          </a:xfrm>
          <a:prstGeom prst="rect">
            <a:avLst/>
          </a:prstGeom>
        </p:spPr>
        <p:txBody>
          <a:bodyPr/>
          <a:lstStyle>
            <a:lvl1pPr algn="l">
              <a:defRPr>
                <a:solidFill>
                  <a:srgbClr val="000099"/>
                </a:solidFill>
              </a:defRPr>
            </a:lvl1pPr>
          </a:lstStyle>
          <a:p>
            <a:r>
              <a:rPr lang="en-US" smtClean="0"/>
              <a:t>Click to edit Master title style</a:t>
            </a:r>
            <a:endParaRPr lang="en-US" dirty="0"/>
          </a:p>
        </p:txBody>
      </p:sp>
      <p:sp>
        <p:nvSpPr>
          <p:cNvPr id="5"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a:p>
        </p:txBody>
      </p:sp>
      <p:sp>
        <p:nvSpPr>
          <p:cNvPr id="8"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914B91AD-DA64-49B4-89B1-2D7366DA8A03}" type="slidenum">
              <a:rPr lang="en-US" smtClean="0"/>
              <a:t>‹#›</a:t>
            </a:fld>
            <a:endParaRPr lang="en-US"/>
          </a:p>
        </p:txBody>
      </p:sp>
    </p:spTree>
    <p:extLst>
      <p:ext uri="{BB962C8B-B14F-4D97-AF65-F5344CB8AC3E}">
        <p14:creationId xmlns:p14="http://schemas.microsoft.com/office/powerpoint/2010/main" val="255486260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without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1287372"/>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066800"/>
            <a:ext cx="2514600" cy="685800"/>
          </a:xfrm>
          <a:prstGeom prst="rect">
            <a:avLst/>
          </a:prstGeom>
        </p:spPr>
        <p:txBody>
          <a:bodyPr anchor="b"/>
          <a:lstStyle>
            <a:lvl1pPr algn="l">
              <a:defRPr sz="2000" b="1">
                <a:solidFill>
                  <a:srgbClr val="000099"/>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3657600" y="1066800"/>
            <a:ext cx="5029199" cy="505936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1752600"/>
            <a:ext cx="2514600" cy="43735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a:p>
        </p:txBody>
      </p:sp>
      <p:sp>
        <p:nvSpPr>
          <p:cNvPr id="10"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914B91AD-DA64-49B4-89B1-2D7366DA8A03}" type="slidenum">
              <a:rPr lang="en-US" smtClean="0"/>
              <a:t>‹#›</a:t>
            </a:fld>
            <a:endParaRPr lang="en-US"/>
          </a:p>
        </p:txBody>
      </p:sp>
    </p:spTree>
    <p:extLst>
      <p:ext uri="{BB962C8B-B14F-4D97-AF65-F5344CB8AC3E}">
        <p14:creationId xmlns:p14="http://schemas.microsoft.com/office/powerpoint/2010/main" val="428286911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5334000"/>
            <a:ext cx="8610600" cy="457200"/>
          </a:xfrm>
          <a:prstGeom prst="rect">
            <a:avLst/>
          </a:prstGeom>
        </p:spPr>
        <p:txBody>
          <a:bodyPr anchor="b"/>
          <a:lstStyle>
            <a:lvl1pPr algn="l">
              <a:defRPr sz="2000" b="1">
                <a:solidFill>
                  <a:srgbClr val="000099"/>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304800" y="990600"/>
            <a:ext cx="8610600" cy="43434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4800" y="5791200"/>
            <a:ext cx="8610600" cy="533400"/>
          </a:xfrm>
          <a:prstGeom prst="rect">
            <a:avLst/>
          </a:prstGeo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Footer Placeholder 4"/>
          <p:cNvSpPr>
            <a:spLocks noGrp="1"/>
          </p:cNvSpPr>
          <p:nvPr>
            <p:ph type="ftr" sz="quarter" idx="11"/>
          </p:nvPr>
        </p:nvSpPr>
        <p:spPr>
          <a:xfrm>
            <a:off x="304800" y="6324600"/>
            <a:ext cx="7543800" cy="396875"/>
          </a:xfrm>
          <a:prstGeom prst="rect">
            <a:avLst/>
          </a:prstGeom>
        </p:spPr>
        <p:txBody>
          <a:bodyPr/>
          <a:lstStyle/>
          <a:p>
            <a:r>
              <a:rPr lang="en-US" smtClean="0"/>
              <a:t>Neck, Organizational Behavior. © SAGE Publications, 2017.</a:t>
            </a:r>
            <a:endParaRPr lang="en-US"/>
          </a:p>
        </p:txBody>
      </p:sp>
      <p:sp>
        <p:nvSpPr>
          <p:cNvPr id="9" name="Slide Number Placeholder 5"/>
          <p:cNvSpPr>
            <a:spLocks noGrp="1"/>
          </p:cNvSpPr>
          <p:nvPr>
            <p:ph type="sldNum" sz="quarter" idx="12"/>
          </p:nvPr>
        </p:nvSpPr>
        <p:spPr>
          <a:xfrm>
            <a:off x="8294816" y="6356350"/>
            <a:ext cx="620584" cy="365125"/>
          </a:xfrm>
          <a:prstGeom prst="rect">
            <a:avLst/>
          </a:prstGeom>
        </p:spPr>
        <p:txBody>
          <a:bodyPr/>
          <a:lstStyle>
            <a:lvl1pPr>
              <a:defRPr sz="1100">
                <a:latin typeface="Arial" panose="020B0604020202020204" pitchFamily="34" charset="0"/>
                <a:cs typeface="Arial" panose="020B0604020202020204" pitchFamily="34" charset="0"/>
              </a:defRPr>
            </a:lvl1pPr>
          </a:lstStyle>
          <a:p>
            <a:fld id="{914B91AD-DA64-49B4-89B1-2D7366DA8A03}" type="slidenum">
              <a:rPr lang="en-US" smtClean="0"/>
              <a:t>‹#›</a:t>
            </a:fld>
            <a:endParaRPr lang="en-US"/>
          </a:p>
        </p:txBody>
      </p:sp>
    </p:spTree>
    <p:extLst>
      <p:ext uri="{BB962C8B-B14F-4D97-AF65-F5344CB8AC3E}">
        <p14:creationId xmlns:p14="http://schemas.microsoft.com/office/powerpoint/2010/main" val="404093836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4" name="Title Placeholder 3"/>
          <p:cNvSpPr>
            <a:spLocks noGrp="1"/>
          </p:cNvSpPr>
          <p:nvPr>
            <p:ph type="title"/>
          </p:nvPr>
        </p:nvSpPr>
        <p:spPr>
          <a:xfrm>
            <a:off x="457200" y="1219200"/>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11" name="Text Placeholder 10"/>
          <p:cNvSpPr>
            <a:spLocks noGrp="1"/>
          </p:cNvSpPr>
          <p:nvPr>
            <p:ph type="body" idx="1"/>
          </p:nvPr>
        </p:nvSpPr>
        <p:spPr>
          <a:xfrm>
            <a:off x="457200" y="2438400"/>
            <a:ext cx="8229600" cy="36877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Footer Placeholder 4"/>
          <p:cNvSpPr>
            <a:spLocks noGrp="1"/>
          </p:cNvSpPr>
          <p:nvPr>
            <p:ph type="ftr" sz="quarter" idx="3"/>
          </p:nvPr>
        </p:nvSpPr>
        <p:spPr>
          <a:xfrm>
            <a:off x="457200" y="6400800"/>
            <a:ext cx="74828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a:p>
        </p:txBody>
      </p:sp>
    </p:spTree>
    <p:extLst>
      <p:ext uri="{BB962C8B-B14F-4D97-AF65-F5344CB8AC3E}">
        <p14:creationId xmlns:p14="http://schemas.microsoft.com/office/powerpoint/2010/main" val="1078886324"/>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rgbClr val="000099"/>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tif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MGT 217 </a:t>
            </a:r>
            <a:br>
              <a:rPr lang="en-US" dirty="0" smtClean="0"/>
            </a:br>
            <a:r>
              <a:rPr lang="en-US" dirty="0" smtClean="0"/>
              <a:t>11/7/18</a:t>
            </a:r>
            <a:endParaRPr lang="en-US" dirty="0"/>
          </a:p>
        </p:txBody>
      </p:sp>
    </p:spTree>
    <p:extLst>
      <p:ext uri="{BB962C8B-B14F-4D97-AF65-F5344CB8AC3E}">
        <p14:creationId xmlns:p14="http://schemas.microsoft.com/office/powerpoint/2010/main" val="10266757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 Guys”</a:t>
            </a:r>
            <a:endParaRPr lang="en-US" dirty="0"/>
          </a:p>
        </p:txBody>
      </p:sp>
      <p:sp>
        <p:nvSpPr>
          <p:cNvPr id="5" name="Slide Number Placeholder 4"/>
          <p:cNvSpPr>
            <a:spLocks noGrp="1"/>
          </p:cNvSpPr>
          <p:nvPr>
            <p:ph type="sldNum" sz="quarter" idx="12"/>
          </p:nvPr>
        </p:nvSpPr>
        <p:spPr/>
        <p:txBody>
          <a:bodyPr/>
          <a:lstStyle/>
          <a:p>
            <a:fld id="{914B91AD-DA64-49B4-89B1-2D7366DA8A03}" type="slidenum">
              <a:rPr lang="en-US" smtClean="0"/>
              <a:t>2</a:t>
            </a:fld>
            <a:endParaRPr lang="en-US"/>
          </a:p>
        </p:txBody>
      </p:sp>
    </p:spTree>
    <p:extLst>
      <p:ext uri="{BB962C8B-B14F-4D97-AF65-F5344CB8AC3E}">
        <p14:creationId xmlns:p14="http://schemas.microsoft.com/office/powerpoint/2010/main" val="10170821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
        <p:nvSpPr>
          <p:cNvPr id="5" name="Slide Number Placeholder 4"/>
          <p:cNvSpPr>
            <a:spLocks noGrp="1"/>
          </p:cNvSpPr>
          <p:nvPr>
            <p:ph type="sldNum" sz="quarter" idx="12"/>
          </p:nvPr>
        </p:nvSpPr>
        <p:spPr/>
        <p:txBody>
          <a:bodyPr/>
          <a:lstStyle/>
          <a:p>
            <a:fld id="{914B91AD-DA64-49B4-89B1-2D7366DA8A03}" type="slidenum">
              <a:rPr lang="en-US" smtClean="0"/>
              <a:t>3</a:t>
            </a:fld>
            <a:endParaRPr lang="en-US"/>
          </a:p>
        </p:txBody>
      </p:sp>
      <p:pic>
        <p:nvPicPr>
          <p:cNvPr id="6" name="Picture 5"/>
          <p:cNvPicPr>
            <a:picLocks noChangeAspect="1"/>
          </p:cNvPicPr>
          <p:nvPr/>
        </p:nvPicPr>
        <p:blipFill>
          <a:blip r:embed="rId2"/>
          <a:stretch>
            <a:fillRect/>
          </a:stretch>
        </p:blipFill>
        <p:spPr>
          <a:xfrm>
            <a:off x="0" y="24383"/>
            <a:ext cx="9144000" cy="6490221"/>
          </a:xfrm>
          <a:prstGeom prst="rect">
            <a:avLst/>
          </a:prstGeom>
        </p:spPr>
      </p:pic>
    </p:spTree>
    <p:extLst>
      <p:ext uri="{BB962C8B-B14F-4D97-AF65-F5344CB8AC3E}">
        <p14:creationId xmlns:p14="http://schemas.microsoft.com/office/powerpoint/2010/main" val="2656049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Communication?</a:t>
            </a:r>
            <a:endParaRPr lang="en-US" dirty="0"/>
          </a:p>
        </p:txBody>
      </p:sp>
      <p:sp>
        <p:nvSpPr>
          <p:cNvPr id="5" name="Slide Number Placeholder 4"/>
          <p:cNvSpPr>
            <a:spLocks noGrp="1"/>
          </p:cNvSpPr>
          <p:nvPr>
            <p:ph type="sldNum" sz="quarter" idx="12"/>
          </p:nvPr>
        </p:nvSpPr>
        <p:spPr/>
        <p:txBody>
          <a:bodyPr/>
          <a:lstStyle/>
          <a:p>
            <a:fld id="{914B91AD-DA64-49B4-89B1-2D7366DA8A03}" type="slidenum">
              <a:rPr lang="en-US" smtClean="0"/>
              <a:t>4</a:t>
            </a:fld>
            <a:endParaRPr lang="en-US"/>
          </a:p>
        </p:txBody>
      </p:sp>
    </p:spTree>
    <p:extLst>
      <p:ext uri="{BB962C8B-B14F-4D97-AF65-F5344CB8AC3E}">
        <p14:creationId xmlns:p14="http://schemas.microsoft.com/office/powerpoint/2010/main" val="3087644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371600"/>
            <a:ext cx="8534400" cy="914400"/>
          </a:xfrm>
        </p:spPr>
        <p:txBody>
          <a:bodyPr>
            <a:noAutofit/>
          </a:bodyPr>
          <a:lstStyle/>
          <a:p>
            <a:r>
              <a:rPr lang="en-US" sz="4000" dirty="0" smtClean="0"/>
              <a:t>The Role of Effective Communication in Influencing Others</a:t>
            </a:r>
            <a:endParaRPr lang="en-US" sz="4000" dirty="0" smtClean="0">
              <a:solidFill>
                <a:srgbClr val="009E00"/>
              </a:solidFill>
            </a:endParaRPr>
          </a:p>
        </p:txBody>
      </p:sp>
      <p:sp>
        <p:nvSpPr>
          <p:cNvPr id="3" name="Text Placeholder 2"/>
          <p:cNvSpPr>
            <a:spLocks noGrp="1"/>
          </p:cNvSpPr>
          <p:nvPr>
            <p:ph type="body" idx="1"/>
          </p:nvPr>
        </p:nvSpPr>
        <p:spPr/>
        <p:txBody>
          <a:bodyPr/>
          <a:lstStyle/>
          <a:p>
            <a:endParaRPr lang="en-US" dirty="0" smtClean="0"/>
          </a:p>
          <a:p>
            <a:r>
              <a:rPr lang="en-US" dirty="0" smtClean="0"/>
              <a:t>We define </a:t>
            </a:r>
            <a:r>
              <a:rPr lang="en-US" b="1" dirty="0" smtClean="0"/>
              <a:t>communication</a:t>
            </a:r>
            <a:r>
              <a:rPr lang="en-US" dirty="0" smtClean="0"/>
              <a:t> as the act of transmitting thoughts, processes, and ideas through a variety of channels.</a:t>
            </a:r>
            <a:endParaRPr lang="en-US" dirty="0"/>
          </a:p>
        </p:txBody>
      </p:sp>
      <p:sp>
        <p:nvSpPr>
          <p:cNvPr id="5" name="Slide Number Placeholder 4"/>
          <p:cNvSpPr>
            <a:spLocks noGrp="1"/>
          </p:cNvSpPr>
          <p:nvPr>
            <p:ph type="sldNum" sz="quarter" idx="12"/>
          </p:nvPr>
        </p:nvSpPr>
        <p:spPr/>
        <p:txBody>
          <a:bodyPr/>
          <a:lstStyle/>
          <a:p>
            <a:fld id="{914B91AD-DA64-49B4-89B1-2D7366DA8A03}" type="slidenum">
              <a:rPr lang="en-US" smtClean="0"/>
              <a:t>5</a:t>
            </a:fld>
            <a:endParaRPr lang="en-US"/>
          </a:p>
        </p:txBody>
      </p:sp>
    </p:spTree>
    <p:extLst>
      <p:ext uri="{BB962C8B-B14F-4D97-AF65-F5344CB8AC3E}">
        <p14:creationId xmlns:p14="http://schemas.microsoft.com/office/powerpoint/2010/main" val="15573463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Shannon</a:t>
            </a:r>
            <a:r>
              <a:rPr lang="en-US" sz="3200" dirty="0" smtClean="0">
                <a:latin typeface="Arial"/>
                <a:cs typeface="Arial"/>
              </a:rPr>
              <a:t>−</a:t>
            </a:r>
            <a:r>
              <a:rPr lang="en-US" sz="3200" dirty="0" smtClean="0"/>
              <a:t>Weaver Communications Model</a:t>
            </a:r>
            <a:endParaRPr lang="en-US" sz="3200" dirty="0"/>
          </a:p>
        </p:txBody>
      </p:sp>
      <p:sp>
        <p:nvSpPr>
          <p:cNvPr id="3" name="Text Placeholder 2"/>
          <p:cNvSpPr>
            <a:spLocks noGrp="1"/>
          </p:cNvSpPr>
          <p:nvPr>
            <p:ph type="body" idx="1"/>
          </p:nvPr>
        </p:nvSpPr>
        <p:spPr>
          <a:xfrm>
            <a:off x="457200" y="2209800"/>
            <a:ext cx="8305800" cy="533400"/>
          </a:xfrm>
        </p:spPr>
        <p:txBody>
          <a:bodyPr>
            <a:normAutofit/>
          </a:bodyPr>
          <a:lstStyle/>
          <a:p>
            <a:pPr marL="0" indent="0">
              <a:buNone/>
            </a:pPr>
            <a:r>
              <a:rPr lang="en-US" sz="2000" dirty="0" smtClean="0">
                <a:solidFill>
                  <a:schemeClr val="accent6">
                    <a:lumMod val="75000"/>
                  </a:schemeClr>
                </a:solidFill>
              </a:rPr>
              <a:t>Figure 13.1: Shannon-Weaver Communications Model</a:t>
            </a:r>
            <a:endParaRPr lang="en-US" sz="2000" dirty="0">
              <a:solidFill>
                <a:schemeClr val="accent6">
                  <a:lumMod val="75000"/>
                </a:schemeClr>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2802209"/>
            <a:ext cx="8819786" cy="27603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Content Placeholder 6"/>
          <p:cNvSpPr txBox="1">
            <a:spLocks/>
          </p:cNvSpPr>
          <p:nvPr/>
        </p:nvSpPr>
        <p:spPr>
          <a:xfrm>
            <a:off x="470079" y="762000"/>
            <a:ext cx="8597721" cy="5334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en-US" sz="2200" b="1" cap="all" dirty="0">
                <a:solidFill>
                  <a:srgbClr val="009E00"/>
                </a:solidFill>
                <a:latin typeface="Arial Narrow" panose="020B0606020202030204" pitchFamily="34" charset="0"/>
              </a:rPr>
              <a:t>The Role of Effective Communication in Influencing Others </a:t>
            </a:r>
          </a:p>
        </p:txBody>
      </p:sp>
      <p:sp>
        <p:nvSpPr>
          <p:cNvPr id="5" name="Slide Number Placeholder 4"/>
          <p:cNvSpPr>
            <a:spLocks noGrp="1"/>
          </p:cNvSpPr>
          <p:nvPr>
            <p:ph type="sldNum" sz="quarter" idx="12"/>
          </p:nvPr>
        </p:nvSpPr>
        <p:spPr/>
        <p:txBody>
          <a:bodyPr/>
          <a:lstStyle/>
          <a:p>
            <a:fld id="{914B91AD-DA64-49B4-89B1-2D7366DA8A03}" type="slidenum">
              <a:rPr lang="en-US" smtClean="0"/>
              <a:t>6</a:t>
            </a:fld>
            <a:endParaRPr lang="en-US"/>
          </a:p>
        </p:txBody>
      </p:sp>
    </p:spTree>
    <p:extLst>
      <p:ext uri="{BB962C8B-B14F-4D97-AF65-F5344CB8AC3E}">
        <p14:creationId xmlns:p14="http://schemas.microsoft.com/office/powerpoint/2010/main" val="25074851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Media Richness Theory</a:t>
            </a:r>
            <a:endParaRPr lang="en-US" dirty="0"/>
          </a:p>
        </p:txBody>
      </p:sp>
      <p:sp>
        <p:nvSpPr>
          <p:cNvPr id="3" name="Text Placeholder 2"/>
          <p:cNvSpPr>
            <a:spLocks noGrp="1"/>
          </p:cNvSpPr>
          <p:nvPr>
            <p:ph type="body" idx="1"/>
          </p:nvPr>
        </p:nvSpPr>
        <p:spPr>
          <a:xfrm>
            <a:off x="457200" y="2438401"/>
            <a:ext cx="8229600" cy="4114800"/>
          </a:xfrm>
        </p:spPr>
        <p:txBody>
          <a:bodyPr>
            <a:normAutofit/>
          </a:bodyPr>
          <a:lstStyle/>
          <a:p>
            <a:r>
              <a:rPr lang="en-US" dirty="0" smtClean="0"/>
              <a:t>Ability to transmit as much information as possible</a:t>
            </a:r>
          </a:p>
          <a:p>
            <a:r>
              <a:rPr lang="en-US" dirty="0" smtClean="0"/>
              <a:t>The richer the medium, the better the information is received</a:t>
            </a:r>
          </a:p>
          <a:p>
            <a:r>
              <a:rPr lang="en-US" dirty="0" smtClean="0"/>
              <a:t>The richer the medium, </a:t>
            </a:r>
            <a:r>
              <a:rPr lang="en-US" i="1" dirty="0" smtClean="0"/>
              <a:t>more</a:t>
            </a:r>
            <a:r>
              <a:rPr lang="en-US" dirty="0" smtClean="0"/>
              <a:t> communication cues are available, and </a:t>
            </a:r>
            <a:r>
              <a:rPr lang="en-US" i="1" dirty="0" smtClean="0"/>
              <a:t>more</a:t>
            </a:r>
            <a:r>
              <a:rPr lang="en-US" dirty="0" smtClean="0"/>
              <a:t> back-and-forth can occur</a:t>
            </a:r>
            <a:endParaRPr lang="en-US" dirty="0"/>
          </a:p>
        </p:txBody>
      </p:sp>
      <p:sp>
        <p:nvSpPr>
          <p:cNvPr id="5" name="Slide Number Placeholder 4"/>
          <p:cNvSpPr>
            <a:spLocks noGrp="1"/>
          </p:cNvSpPr>
          <p:nvPr>
            <p:ph type="sldNum" sz="quarter" idx="12"/>
          </p:nvPr>
        </p:nvSpPr>
        <p:spPr/>
        <p:txBody>
          <a:bodyPr/>
          <a:lstStyle/>
          <a:p>
            <a:fld id="{914B91AD-DA64-49B4-89B1-2D7366DA8A03}" type="slidenum">
              <a:rPr lang="en-US" smtClean="0"/>
              <a:t>7</a:t>
            </a:fld>
            <a:endParaRPr lang="en-US"/>
          </a:p>
        </p:txBody>
      </p:sp>
    </p:spTree>
    <p:extLst>
      <p:ext uri="{BB962C8B-B14F-4D97-AF65-F5344CB8AC3E}">
        <p14:creationId xmlns:p14="http://schemas.microsoft.com/office/powerpoint/2010/main" val="16844927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Rank the Following:</a:t>
            </a:r>
            <a:endParaRPr lang="en-US" dirty="0"/>
          </a:p>
        </p:txBody>
      </p:sp>
      <p:sp>
        <p:nvSpPr>
          <p:cNvPr id="3" name="Text Placeholder 2"/>
          <p:cNvSpPr>
            <a:spLocks noGrp="1"/>
          </p:cNvSpPr>
          <p:nvPr>
            <p:ph type="body" idx="1"/>
          </p:nvPr>
        </p:nvSpPr>
        <p:spPr/>
        <p:txBody>
          <a:bodyPr/>
          <a:lstStyle/>
          <a:p>
            <a:r>
              <a:rPr lang="en-US" dirty="0" smtClean="0"/>
              <a:t>Email</a:t>
            </a:r>
          </a:p>
          <a:p>
            <a:r>
              <a:rPr lang="en-US" dirty="0" smtClean="0"/>
              <a:t>Video chat</a:t>
            </a:r>
          </a:p>
          <a:p>
            <a:r>
              <a:rPr lang="en-US" dirty="0" smtClean="0"/>
              <a:t>In-person communication</a:t>
            </a:r>
          </a:p>
          <a:p>
            <a:r>
              <a:rPr lang="en-US" dirty="0" smtClean="0"/>
              <a:t>Text/Instant messaging</a:t>
            </a:r>
          </a:p>
          <a:p>
            <a:r>
              <a:rPr lang="en-US" dirty="0" smtClean="0"/>
              <a:t>Blog/Newsletters</a:t>
            </a:r>
          </a:p>
          <a:p>
            <a:r>
              <a:rPr lang="en-US" dirty="0" smtClean="0"/>
              <a:t>Telephone conversations</a:t>
            </a:r>
          </a:p>
        </p:txBody>
      </p:sp>
      <p:sp>
        <p:nvSpPr>
          <p:cNvPr id="5" name="Slide Number Placeholder 4"/>
          <p:cNvSpPr>
            <a:spLocks noGrp="1"/>
          </p:cNvSpPr>
          <p:nvPr>
            <p:ph type="sldNum" sz="quarter" idx="12"/>
          </p:nvPr>
        </p:nvSpPr>
        <p:spPr/>
        <p:txBody>
          <a:bodyPr/>
          <a:lstStyle/>
          <a:p>
            <a:fld id="{914B91AD-DA64-49B4-89B1-2D7366DA8A03}" type="slidenum">
              <a:rPr lang="en-US" smtClean="0"/>
              <a:t>8</a:t>
            </a:fld>
            <a:endParaRPr lang="en-US"/>
          </a:p>
        </p:txBody>
      </p:sp>
    </p:spTree>
    <p:extLst>
      <p:ext uri="{BB962C8B-B14F-4D97-AF65-F5344CB8AC3E}">
        <p14:creationId xmlns:p14="http://schemas.microsoft.com/office/powerpoint/2010/main" val="3113923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6096000" cy="609600"/>
          </a:xfrm>
        </p:spPr>
        <p:txBody>
          <a:bodyPr>
            <a:normAutofit fontScale="90000"/>
          </a:bodyPr>
          <a:lstStyle/>
          <a:p>
            <a:r>
              <a:rPr lang="en-US" sz="3600" dirty="0" smtClean="0">
                <a:solidFill>
                  <a:schemeClr val="accent6">
                    <a:lumMod val="75000"/>
                  </a:schemeClr>
                </a:solidFill>
              </a:rPr>
              <a:t>Figure 13.3: Channel</a:t>
            </a:r>
            <a:r>
              <a:rPr lang="en-US" sz="4000" dirty="0" smtClean="0">
                <a:solidFill>
                  <a:schemeClr val="accent6">
                    <a:lumMod val="75000"/>
                  </a:schemeClr>
                </a:solidFill>
              </a:rPr>
              <a:t> </a:t>
            </a:r>
            <a:r>
              <a:rPr lang="en-US" sz="3600" dirty="0" smtClean="0">
                <a:solidFill>
                  <a:schemeClr val="accent6">
                    <a:lumMod val="75000"/>
                  </a:schemeClr>
                </a:solidFill>
              </a:rPr>
              <a:t>Richness</a:t>
            </a:r>
            <a:endParaRPr lang="en-US" sz="4000" dirty="0">
              <a:solidFill>
                <a:schemeClr val="accent6">
                  <a:lumMod val="75000"/>
                </a:schemeClr>
              </a:solidFill>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041" y="1752600"/>
            <a:ext cx="6871359" cy="449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7543800" y="3097707"/>
            <a:ext cx="1524000" cy="3139321"/>
          </a:xfrm>
          <a:prstGeom prst="rect">
            <a:avLst/>
          </a:prstGeom>
          <a:noFill/>
        </p:spPr>
        <p:txBody>
          <a:bodyPr wrap="square" rtlCol="0">
            <a:spAutoFit/>
          </a:bodyPr>
          <a:lstStyle/>
          <a:p>
            <a:pPr algn="r"/>
            <a:r>
              <a:rPr lang="en-US" sz="900" dirty="0"/>
              <a:t>SOURCE: Based on </a:t>
            </a:r>
            <a:r>
              <a:rPr lang="en-US" sz="900" dirty="0" err="1"/>
              <a:t>Lengel</a:t>
            </a:r>
            <a:r>
              <a:rPr lang="en-US" sz="900" dirty="0"/>
              <a:t>, R. H., and D. L. Daft. “The Selection of Communication Media as an Executive Skill.” </a:t>
            </a:r>
            <a:r>
              <a:rPr lang="en-US" sz="900" b="1" i="1" dirty="0"/>
              <a:t>Academy of Management Executive </a:t>
            </a:r>
            <a:r>
              <a:rPr lang="en-US" sz="900" dirty="0"/>
              <a:t>(August 1988): 225–232; Daft, D. L., and R. H. </a:t>
            </a:r>
            <a:r>
              <a:rPr lang="en-US" sz="900" dirty="0" err="1"/>
              <a:t>Lengel</a:t>
            </a:r>
            <a:r>
              <a:rPr lang="en-US" sz="900" dirty="0"/>
              <a:t>. “Organizational Information Requirements, Media Richness, and Structural Design.” </a:t>
            </a:r>
            <a:r>
              <a:rPr lang="en-US" sz="900" b="1" i="1" dirty="0"/>
              <a:t>Managerial Science </a:t>
            </a:r>
            <a:r>
              <a:rPr lang="en-US" sz="900" dirty="0"/>
              <a:t>(May 1996): 554–572. Reproduced from R. L. Daft and R. A. Noe. </a:t>
            </a:r>
            <a:r>
              <a:rPr lang="en-US" sz="900" b="1" i="1" dirty="0"/>
              <a:t>Organizational Behavior </a:t>
            </a:r>
            <a:r>
              <a:rPr lang="en-US" sz="900" dirty="0"/>
              <a:t>(Fort Worth, TX: Harcourt, 2001), 311. (c) 2007 Prentice Hall Inc. All rights reserved.</a:t>
            </a:r>
          </a:p>
        </p:txBody>
      </p:sp>
      <p:sp>
        <p:nvSpPr>
          <p:cNvPr id="8" name="Content Placeholder 6"/>
          <p:cNvSpPr txBox="1">
            <a:spLocks/>
          </p:cNvSpPr>
          <p:nvPr/>
        </p:nvSpPr>
        <p:spPr>
          <a:xfrm>
            <a:off x="470079" y="762000"/>
            <a:ext cx="8597721" cy="5334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en-US" sz="2400" b="1" cap="all" dirty="0" smtClean="0">
                <a:solidFill>
                  <a:srgbClr val="009E00"/>
                </a:solidFill>
                <a:latin typeface="Arial Narrow" panose="020B0606020202030204" pitchFamily="34" charset="0"/>
              </a:rPr>
              <a:t>Types of communication channels</a:t>
            </a:r>
            <a:endParaRPr lang="en-US" sz="2400" b="1" cap="all" dirty="0">
              <a:solidFill>
                <a:srgbClr val="009E00"/>
              </a:solidFill>
              <a:latin typeface="Arial Narrow" panose="020B0606020202030204" pitchFamily="34" charset="0"/>
            </a:endParaRPr>
          </a:p>
        </p:txBody>
      </p:sp>
      <p:sp>
        <p:nvSpPr>
          <p:cNvPr id="5" name="Slide Number Placeholder 4"/>
          <p:cNvSpPr>
            <a:spLocks noGrp="1"/>
          </p:cNvSpPr>
          <p:nvPr>
            <p:ph type="sldNum" sz="quarter" idx="12"/>
          </p:nvPr>
        </p:nvSpPr>
        <p:spPr/>
        <p:txBody>
          <a:bodyPr/>
          <a:lstStyle/>
          <a:p>
            <a:fld id="{914B91AD-DA64-49B4-89B1-2D7366DA8A03}" type="slidenum">
              <a:rPr lang="en-US" smtClean="0"/>
              <a:t>9</a:t>
            </a:fld>
            <a:endParaRPr lang="en-US"/>
          </a:p>
        </p:txBody>
      </p:sp>
    </p:spTree>
    <p:extLst>
      <p:ext uri="{BB962C8B-B14F-4D97-AF65-F5344CB8AC3E}">
        <p14:creationId xmlns:p14="http://schemas.microsoft.com/office/powerpoint/2010/main" val="17827182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186" y="914400"/>
            <a:ext cx="8229600" cy="914400"/>
          </a:xfrm>
        </p:spPr>
        <p:txBody>
          <a:bodyPr/>
          <a:lstStyle/>
          <a:p>
            <a:r>
              <a:rPr lang="en-US" dirty="0" smtClean="0"/>
              <a:t>When should we use</a:t>
            </a:r>
            <a:r>
              <a:rPr lang="is-IS" dirty="0" smtClean="0"/>
              <a:t>…?</a:t>
            </a:r>
            <a:endParaRPr lang="en-US" dirty="0"/>
          </a:p>
        </p:txBody>
      </p:sp>
      <p:sp>
        <p:nvSpPr>
          <p:cNvPr id="3" name="Text Placeholder 2"/>
          <p:cNvSpPr>
            <a:spLocks noGrp="1"/>
          </p:cNvSpPr>
          <p:nvPr>
            <p:ph type="body" idx="1"/>
          </p:nvPr>
        </p:nvSpPr>
        <p:spPr>
          <a:xfrm>
            <a:off x="457200" y="1981200"/>
            <a:ext cx="8229600" cy="4724399"/>
          </a:xfrm>
        </p:spPr>
        <p:txBody>
          <a:bodyPr>
            <a:normAutofit fontScale="92500" lnSpcReduction="20000"/>
          </a:bodyPr>
          <a:lstStyle/>
          <a:p>
            <a:r>
              <a:rPr lang="en-US" dirty="0" smtClean="0"/>
              <a:t>Richer forms of communication</a:t>
            </a:r>
          </a:p>
          <a:p>
            <a:pPr lvl="1"/>
            <a:r>
              <a:rPr lang="en-US" dirty="0" smtClean="0"/>
              <a:t>Complex and contentious issues</a:t>
            </a:r>
          </a:p>
          <a:p>
            <a:r>
              <a:rPr lang="en-US" dirty="0" smtClean="0"/>
              <a:t>Less rich forms of communication</a:t>
            </a:r>
            <a:r>
              <a:rPr lang="en-US" dirty="0"/>
              <a:t> </a:t>
            </a:r>
            <a:endParaRPr lang="en-US" dirty="0" smtClean="0"/>
          </a:p>
          <a:p>
            <a:pPr lvl="1"/>
            <a:r>
              <a:rPr lang="en-US" dirty="0" smtClean="0"/>
              <a:t>Simple tasks</a:t>
            </a:r>
          </a:p>
          <a:p>
            <a:pPr lvl="1"/>
            <a:r>
              <a:rPr lang="en-US" dirty="0" smtClean="0"/>
              <a:t>Confirmation and record-keeping (e.g. email)</a:t>
            </a:r>
          </a:p>
          <a:p>
            <a:r>
              <a:rPr lang="en-US" dirty="0" smtClean="0"/>
              <a:t>For exam: Know the hierarchy of media richness and when to use more/less!</a:t>
            </a:r>
            <a:endParaRPr lang="en-US" dirty="0"/>
          </a:p>
          <a:p>
            <a:endParaRPr lang="en-US" dirty="0" smtClean="0"/>
          </a:p>
          <a:p>
            <a:r>
              <a:rPr lang="en-US" dirty="0" smtClean="0"/>
              <a:t>(--WARNING--: Too many people in the workplace get this wrong; you will see it! Don’t be one of them!)</a:t>
            </a:r>
          </a:p>
        </p:txBody>
      </p:sp>
      <p:sp>
        <p:nvSpPr>
          <p:cNvPr id="5" name="Slide Number Placeholder 4"/>
          <p:cNvSpPr>
            <a:spLocks noGrp="1"/>
          </p:cNvSpPr>
          <p:nvPr>
            <p:ph type="sldNum" sz="quarter" idx="12"/>
          </p:nvPr>
        </p:nvSpPr>
        <p:spPr/>
        <p:txBody>
          <a:bodyPr/>
          <a:lstStyle/>
          <a:p>
            <a:fld id="{914B91AD-DA64-49B4-89B1-2D7366DA8A03}" type="slidenum">
              <a:rPr lang="en-US" smtClean="0"/>
              <a:t>10</a:t>
            </a:fld>
            <a:endParaRPr lang="en-US"/>
          </a:p>
        </p:txBody>
      </p:sp>
    </p:spTree>
    <p:extLst>
      <p:ext uri="{BB962C8B-B14F-4D97-AF65-F5344CB8AC3E}">
        <p14:creationId xmlns:p14="http://schemas.microsoft.com/office/powerpoint/2010/main" val="1392215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399" y="2229149"/>
            <a:ext cx="6527609" cy="38558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814039"/>
            <a:ext cx="8229600" cy="914400"/>
          </a:xfrm>
        </p:spPr>
        <p:txBody>
          <a:bodyPr>
            <a:normAutofit fontScale="90000"/>
          </a:bodyPr>
          <a:lstStyle/>
          <a:p>
            <a:r>
              <a:rPr lang="en-US" dirty="0" smtClean="0">
                <a:solidFill>
                  <a:srgbClr val="009E00"/>
                </a:solidFill>
              </a:rPr>
              <a:t>Communicating in Organizations</a:t>
            </a:r>
          </a:p>
        </p:txBody>
      </p:sp>
      <p:sp>
        <p:nvSpPr>
          <p:cNvPr id="3" name="Text Placeholder 2"/>
          <p:cNvSpPr>
            <a:spLocks noGrp="1"/>
          </p:cNvSpPr>
          <p:nvPr>
            <p:ph type="body" idx="1"/>
          </p:nvPr>
        </p:nvSpPr>
        <p:spPr>
          <a:xfrm>
            <a:off x="457200" y="1785848"/>
            <a:ext cx="8077200" cy="576352"/>
          </a:xfrm>
        </p:spPr>
        <p:txBody>
          <a:bodyPr>
            <a:noAutofit/>
          </a:bodyPr>
          <a:lstStyle/>
          <a:p>
            <a:pPr marL="0" indent="0">
              <a:buNone/>
            </a:pPr>
            <a:r>
              <a:rPr lang="en-US" sz="2000" dirty="0">
                <a:solidFill>
                  <a:schemeClr val="accent6">
                    <a:lumMod val="75000"/>
                  </a:schemeClr>
                </a:solidFill>
              </a:rPr>
              <a:t>F</a:t>
            </a:r>
            <a:r>
              <a:rPr lang="en-US" sz="2000" dirty="0" smtClean="0">
                <a:solidFill>
                  <a:schemeClr val="accent6">
                    <a:lumMod val="75000"/>
                  </a:schemeClr>
                </a:solidFill>
              </a:rPr>
              <a:t>igure 13.5: Three Directions of Communication in Organizations</a:t>
            </a:r>
            <a:endParaRPr lang="en-US" sz="2000" dirty="0">
              <a:solidFill>
                <a:schemeClr val="accent6">
                  <a:lumMod val="75000"/>
                </a:schemeClr>
              </a:solidFill>
            </a:endParaRPr>
          </a:p>
        </p:txBody>
      </p:sp>
      <p:sp>
        <p:nvSpPr>
          <p:cNvPr id="6" name="Footer Placeholder 3"/>
          <p:cNvSpPr>
            <a:spLocks noGrp="1"/>
          </p:cNvSpPr>
          <p:nvPr>
            <p:ph type="ftr" sz="quarter" idx="11"/>
          </p:nvPr>
        </p:nvSpPr>
        <p:spPr>
          <a:xfrm>
            <a:off x="457200" y="6248400"/>
            <a:ext cx="7330440" cy="320675"/>
          </a:xfrm>
        </p:spPr>
        <p:txBody>
          <a:bodyPr/>
          <a:lstStyle/>
          <a:p>
            <a:r>
              <a:rPr lang="en-US" smtClean="0"/>
              <a:t>Neck, Organizational Behavior. © SAGE Publications, 2017.</a:t>
            </a:r>
            <a:endParaRPr lang="en-US" dirty="0"/>
          </a:p>
        </p:txBody>
      </p:sp>
      <p:sp>
        <p:nvSpPr>
          <p:cNvPr id="7" name="TextBox 6"/>
          <p:cNvSpPr txBox="1"/>
          <p:nvPr/>
        </p:nvSpPr>
        <p:spPr>
          <a:xfrm>
            <a:off x="7391400" y="3361215"/>
            <a:ext cx="1352266" cy="2723823"/>
          </a:xfrm>
          <a:prstGeom prst="rect">
            <a:avLst/>
          </a:prstGeom>
          <a:noFill/>
        </p:spPr>
        <p:txBody>
          <a:bodyPr wrap="square" rtlCol="0">
            <a:spAutoFit/>
          </a:bodyPr>
          <a:lstStyle/>
          <a:p>
            <a:pPr algn="r"/>
            <a:r>
              <a:rPr lang="en-US" sz="900" dirty="0"/>
              <a:t>SOURCE: Based on Lunenburg, Fred C. “Formal Communication Channels: Upward, Downward, Horizontal, and External.” </a:t>
            </a:r>
            <a:r>
              <a:rPr lang="en-US" sz="900" i="1" dirty="0"/>
              <a:t>Focus on Colleges, Universities, and Schools </a:t>
            </a:r>
            <a:r>
              <a:rPr lang="en-US" sz="900" dirty="0"/>
              <a:t>4, no. 1 (2010). www.nationalforum.com/Electronic%20Journal%20Volumes/Lunenburg,%20Fred%20C,%20Formal%20Comm%20Channels%20FOCUS%20V4%20N1%202010.pdf.</a:t>
            </a:r>
          </a:p>
        </p:txBody>
      </p:sp>
      <p:sp>
        <p:nvSpPr>
          <p:cNvPr id="5" name="Slide Number Placeholder 4"/>
          <p:cNvSpPr>
            <a:spLocks noGrp="1"/>
          </p:cNvSpPr>
          <p:nvPr>
            <p:ph type="sldNum" sz="quarter" idx="12"/>
          </p:nvPr>
        </p:nvSpPr>
        <p:spPr/>
        <p:txBody>
          <a:bodyPr/>
          <a:lstStyle/>
          <a:p>
            <a:fld id="{914B91AD-DA64-49B4-89B1-2D7366DA8A03}" type="slidenum">
              <a:rPr lang="en-US" smtClean="0"/>
              <a:t>11</a:t>
            </a:fld>
            <a:endParaRPr lang="en-US"/>
          </a:p>
        </p:txBody>
      </p:sp>
    </p:spTree>
    <p:extLst>
      <p:ext uri="{BB962C8B-B14F-4D97-AF65-F5344CB8AC3E}">
        <p14:creationId xmlns:p14="http://schemas.microsoft.com/office/powerpoint/2010/main" val="17319039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Upward Communication</a:t>
            </a:r>
            <a:endParaRPr lang="en-US" dirty="0"/>
          </a:p>
        </p:txBody>
      </p:sp>
      <p:sp>
        <p:nvSpPr>
          <p:cNvPr id="3" name="Text Placeholder 2"/>
          <p:cNvSpPr>
            <a:spLocks noGrp="1"/>
          </p:cNvSpPr>
          <p:nvPr>
            <p:ph type="body" idx="1"/>
          </p:nvPr>
        </p:nvSpPr>
        <p:spPr/>
        <p:txBody>
          <a:bodyPr/>
          <a:lstStyle/>
          <a:p>
            <a:r>
              <a:rPr lang="en-US" b="1" dirty="0" smtClean="0"/>
              <a:t>Upward communication </a:t>
            </a:r>
            <a:r>
              <a:rPr lang="en-US" dirty="0" smtClean="0"/>
              <a:t>sends messages from the lower levels of the organizational hierarchy to the higher levels. </a:t>
            </a:r>
            <a:endParaRPr lang="en-US" dirty="0"/>
          </a:p>
        </p:txBody>
      </p:sp>
      <p:sp>
        <p:nvSpPr>
          <p:cNvPr id="5" name="Content Placeholder 6"/>
          <p:cNvSpPr txBox="1">
            <a:spLocks/>
          </p:cNvSpPr>
          <p:nvPr/>
        </p:nvSpPr>
        <p:spPr>
          <a:xfrm>
            <a:off x="470079" y="762000"/>
            <a:ext cx="8597721" cy="5334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en-US" sz="2200" b="1" cap="all" dirty="0" smtClean="0">
                <a:solidFill>
                  <a:srgbClr val="009E00"/>
                </a:solidFill>
                <a:latin typeface="Arial Narrow" panose="020B0606020202030204" pitchFamily="34" charset="0"/>
              </a:rPr>
              <a:t>Communicating in Organizations</a:t>
            </a:r>
            <a:endParaRPr lang="en-US" sz="2200" b="1" cap="all" dirty="0">
              <a:solidFill>
                <a:srgbClr val="009E00"/>
              </a:solidFill>
              <a:latin typeface="Arial Narrow" panose="020B0606020202030204" pitchFamily="34" charset="0"/>
            </a:endParaRPr>
          </a:p>
        </p:txBody>
      </p:sp>
      <p:sp>
        <p:nvSpPr>
          <p:cNvPr id="7" name="Slide Number Placeholder 6"/>
          <p:cNvSpPr>
            <a:spLocks noGrp="1"/>
          </p:cNvSpPr>
          <p:nvPr>
            <p:ph type="sldNum" sz="quarter" idx="12"/>
          </p:nvPr>
        </p:nvSpPr>
        <p:spPr/>
        <p:txBody>
          <a:bodyPr/>
          <a:lstStyle/>
          <a:p>
            <a:fld id="{914B91AD-DA64-49B4-89B1-2D7366DA8A03}" type="slidenum">
              <a:rPr lang="en-US" smtClean="0"/>
              <a:t>12</a:t>
            </a:fld>
            <a:endParaRPr lang="en-US"/>
          </a:p>
        </p:txBody>
      </p:sp>
    </p:spTree>
    <p:extLst>
      <p:ext uri="{BB962C8B-B14F-4D97-AF65-F5344CB8AC3E}">
        <p14:creationId xmlns:p14="http://schemas.microsoft.com/office/powerpoint/2010/main" val="2087015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Grapevine</a:t>
            </a:r>
            <a:endParaRPr lang="en-US" dirty="0"/>
          </a:p>
        </p:txBody>
      </p:sp>
      <p:sp>
        <p:nvSpPr>
          <p:cNvPr id="3" name="Text Placeholder 2"/>
          <p:cNvSpPr>
            <a:spLocks noGrp="1"/>
          </p:cNvSpPr>
          <p:nvPr>
            <p:ph type="body" idx="1"/>
          </p:nvPr>
        </p:nvSpPr>
        <p:spPr/>
        <p:txBody>
          <a:bodyPr/>
          <a:lstStyle/>
          <a:p>
            <a:r>
              <a:rPr lang="en-US" b="1" dirty="0" smtClean="0"/>
              <a:t>Grapevine</a:t>
            </a:r>
            <a:r>
              <a:rPr lang="en-US" dirty="0" smtClean="0"/>
              <a:t> is the unofficial line of communication between individuals or groups.</a:t>
            </a:r>
            <a:endParaRPr lang="en-US" dirty="0"/>
          </a:p>
        </p:txBody>
      </p:sp>
      <p:sp>
        <p:nvSpPr>
          <p:cNvPr id="5" name="Content Placeholder 6"/>
          <p:cNvSpPr txBox="1">
            <a:spLocks/>
          </p:cNvSpPr>
          <p:nvPr/>
        </p:nvSpPr>
        <p:spPr>
          <a:xfrm>
            <a:off x="470079" y="762000"/>
            <a:ext cx="8597721" cy="5334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en-US" sz="2200" b="1" cap="all" dirty="0" smtClean="0">
                <a:solidFill>
                  <a:srgbClr val="009E00"/>
                </a:solidFill>
                <a:latin typeface="Arial Narrow" panose="020B0606020202030204" pitchFamily="34" charset="0"/>
              </a:rPr>
              <a:t>Communicating in Organizations</a:t>
            </a:r>
            <a:endParaRPr lang="en-US" sz="2200" b="1" cap="all" dirty="0">
              <a:solidFill>
                <a:srgbClr val="009E00"/>
              </a:solidFill>
              <a:latin typeface="Arial Narrow" panose="020B0606020202030204" pitchFamily="34" charset="0"/>
            </a:endParaRPr>
          </a:p>
        </p:txBody>
      </p:sp>
      <p:sp>
        <p:nvSpPr>
          <p:cNvPr id="7" name="Slide Number Placeholder 6"/>
          <p:cNvSpPr>
            <a:spLocks noGrp="1"/>
          </p:cNvSpPr>
          <p:nvPr>
            <p:ph type="sldNum" sz="quarter" idx="12"/>
          </p:nvPr>
        </p:nvSpPr>
        <p:spPr/>
        <p:txBody>
          <a:bodyPr/>
          <a:lstStyle/>
          <a:p>
            <a:fld id="{914B91AD-DA64-49B4-89B1-2D7366DA8A03}" type="slidenum">
              <a:rPr lang="en-US" smtClean="0"/>
              <a:t>13</a:t>
            </a:fld>
            <a:endParaRPr lang="en-US"/>
          </a:p>
        </p:txBody>
      </p:sp>
    </p:spTree>
    <p:extLst>
      <p:ext uri="{BB962C8B-B14F-4D97-AF65-F5344CB8AC3E}">
        <p14:creationId xmlns:p14="http://schemas.microsoft.com/office/powerpoint/2010/main" val="16249403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Gossip Chains</a:t>
            </a:r>
            <a:endParaRPr lang="en-US" dirty="0"/>
          </a:p>
        </p:txBody>
      </p:sp>
      <p:sp>
        <p:nvSpPr>
          <p:cNvPr id="3" name="Text Placeholder 2"/>
          <p:cNvSpPr>
            <a:spLocks noGrp="1"/>
          </p:cNvSpPr>
          <p:nvPr>
            <p:ph type="body" idx="1"/>
          </p:nvPr>
        </p:nvSpPr>
        <p:spPr/>
        <p:txBody>
          <a:bodyPr/>
          <a:lstStyle/>
          <a:p>
            <a:r>
              <a:rPr lang="en-US" b="1" dirty="0" smtClean="0"/>
              <a:t>Gossip chains</a:t>
            </a:r>
            <a:r>
              <a:rPr lang="en-US" dirty="0" smtClean="0"/>
              <a:t> are communication networks in which one individual creates and spreads untrue or inaccurate information to others through the organization.</a:t>
            </a:r>
            <a:endParaRPr lang="en-US" dirty="0"/>
          </a:p>
        </p:txBody>
      </p:sp>
      <p:sp>
        <p:nvSpPr>
          <p:cNvPr id="5" name="Content Placeholder 6"/>
          <p:cNvSpPr txBox="1">
            <a:spLocks/>
          </p:cNvSpPr>
          <p:nvPr/>
        </p:nvSpPr>
        <p:spPr>
          <a:xfrm>
            <a:off x="470079" y="762000"/>
            <a:ext cx="8597721" cy="5334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en-US" sz="2200" b="1" cap="all" dirty="0" smtClean="0">
                <a:solidFill>
                  <a:srgbClr val="009E00"/>
                </a:solidFill>
                <a:latin typeface="Arial Narrow" panose="020B0606020202030204" pitchFamily="34" charset="0"/>
              </a:rPr>
              <a:t>Communicating in Organizations</a:t>
            </a:r>
            <a:endParaRPr lang="en-US" sz="2200" b="1" cap="all" dirty="0">
              <a:solidFill>
                <a:srgbClr val="009E00"/>
              </a:solidFill>
              <a:latin typeface="Arial Narrow" panose="020B0606020202030204" pitchFamily="34" charset="0"/>
            </a:endParaRPr>
          </a:p>
        </p:txBody>
      </p:sp>
      <p:sp>
        <p:nvSpPr>
          <p:cNvPr id="7" name="Slide Number Placeholder 6"/>
          <p:cNvSpPr>
            <a:spLocks noGrp="1"/>
          </p:cNvSpPr>
          <p:nvPr>
            <p:ph type="sldNum" sz="quarter" idx="12"/>
          </p:nvPr>
        </p:nvSpPr>
        <p:spPr/>
        <p:txBody>
          <a:bodyPr/>
          <a:lstStyle/>
          <a:p>
            <a:fld id="{914B91AD-DA64-49B4-89B1-2D7366DA8A03}" type="slidenum">
              <a:rPr lang="en-US" smtClean="0"/>
              <a:t>14</a:t>
            </a:fld>
            <a:endParaRPr lang="en-US"/>
          </a:p>
        </p:txBody>
      </p:sp>
    </p:spTree>
    <p:extLst>
      <p:ext uri="{BB962C8B-B14F-4D97-AF65-F5344CB8AC3E}">
        <p14:creationId xmlns:p14="http://schemas.microsoft.com/office/powerpoint/2010/main" val="18710221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Barriers to Communication</a:t>
            </a:r>
            <a:endParaRPr lang="en-US" dirty="0"/>
          </a:p>
        </p:txBody>
      </p:sp>
      <p:sp>
        <p:nvSpPr>
          <p:cNvPr id="3" name="Text Placeholder 2"/>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smtClean="0"/>
              <a:t>What problems come up when we’re trying to communicate effectively?</a:t>
            </a:r>
            <a:endParaRPr lang="en-US" dirty="0"/>
          </a:p>
        </p:txBody>
      </p:sp>
      <p:sp>
        <p:nvSpPr>
          <p:cNvPr id="5" name="Slide Number Placeholder 4"/>
          <p:cNvSpPr>
            <a:spLocks noGrp="1"/>
          </p:cNvSpPr>
          <p:nvPr>
            <p:ph type="sldNum" sz="quarter" idx="12"/>
          </p:nvPr>
        </p:nvSpPr>
        <p:spPr/>
        <p:txBody>
          <a:bodyPr/>
          <a:lstStyle/>
          <a:p>
            <a:fld id="{914B91AD-DA64-49B4-89B1-2D7366DA8A03}" type="slidenum">
              <a:rPr lang="en-US" smtClean="0"/>
              <a:t>15</a:t>
            </a:fld>
            <a:endParaRPr lang="en-US"/>
          </a:p>
        </p:txBody>
      </p:sp>
    </p:spTree>
    <p:extLst>
      <p:ext uri="{BB962C8B-B14F-4D97-AF65-F5344CB8AC3E}">
        <p14:creationId xmlns:p14="http://schemas.microsoft.com/office/powerpoint/2010/main" val="7725636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Barriers to Communication</a:t>
            </a:r>
            <a:endParaRPr lang="en-US" dirty="0" smtClean="0">
              <a:solidFill>
                <a:srgbClr val="009E00"/>
              </a:solidFill>
            </a:endParaRPr>
          </a:p>
        </p:txBody>
      </p:sp>
      <p:sp>
        <p:nvSpPr>
          <p:cNvPr id="3" name="Text Placeholder 2"/>
          <p:cNvSpPr>
            <a:spLocks noGrp="1"/>
          </p:cNvSpPr>
          <p:nvPr>
            <p:ph type="body" idx="1"/>
          </p:nvPr>
        </p:nvSpPr>
        <p:spPr/>
        <p:txBody>
          <a:bodyPr/>
          <a:lstStyle/>
          <a:p>
            <a:pPr marL="228600" lvl="0" indent="-228600"/>
            <a:r>
              <a:rPr lang="en-US" dirty="0" smtClean="0"/>
              <a:t>Filtering</a:t>
            </a:r>
          </a:p>
          <a:p>
            <a:pPr marL="228600" lvl="0" indent="-228600"/>
            <a:r>
              <a:rPr lang="en-US" dirty="0" smtClean="0"/>
              <a:t>Emotions</a:t>
            </a:r>
          </a:p>
          <a:p>
            <a:pPr marL="228600" lvl="0" indent="-228600"/>
            <a:r>
              <a:rPr lang="en-US" dirty="0" smtClean="0"/>
              <a:t>Information overload</a:t>
            </a:r>
          </a:p>
          <a:p>
            <a:pPr marL="228600" lvl="0" indent="-228600"/>
            <a:r>
              <a:rPr lang="en-US" dirty="0" smtClean="0"/>
              <a:t>Differing perceptions</a:t>
            </a:r>
          </a:p>
        </p:txBody>
      </p:sp>
      <p:sp>
        <p:nvSpPr>
          <p:cNvPr id="5" name="Slide Number Placeholder 4"/>
          <p:cNvSpPr>
            <a:spLocks noGrp="1"/>
          </p:cNvSpPr>
          <p:nvPr>
            <p:ph type="sldNum" sz="quarter" idx="12"/>
          </p:nvPr>
        </p:nvSpPr>
        <p:spPr/>
        <p:txBody>
          <a:bodyPr/>
          <a:lstStyle/>
          <a:p>
            <a:fld id="{914B91AD-DA64-49B4-89B1-2D7366DA8A03}" type="slidenum">
              <a:rPr lang="en-US" smtClean="0"/>
              <a:t>16</a:t>
            </a:fld>
            <a:endParaRPr lang="en-US"/>
          </a:p>
        </p:txBody>
      </p:sp>
    </p:spTree>
    <p:extLst>
      <p:ext uri="{BB962C8B-B14F-4D97-AF65-F5344CB8AC3E}">
        <p14:creationId xmlns:p14="http://schemas.microsoft.com/office/powerpoint/2010/main" val="32442201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1981200"/>
            <a:ext cx="5394357" cy="419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Content Placeholder 6"/>
          <p:cNvSpPr>
            <a:spLocks noGrp="1"/>
          </p:cNvSpPr>
          <p:nvPr>
            <p:ph idx="13"/>
          </p:nvPr>
        </p:nvSpPr>
        <p:spPr/>
        <p:txBody>
          <a:bodyPr/>
          <a:lstStyle/>
          <a:p>
            <a:r>
              <a:rPr lang="en-US" dirty="0"/>
              <a:t>Barriers to Communication</a:t>
            </a:r>
          </a:p>
        </p:txBody>
      </p:sp>
      <p:sp>
        <p:nvSpPr>
          <p:cNvPr id="2" name="Title 1"/>
          <p:cNvSpPr>
            <a:spLocks noGrp="1"/>
          </p:cNvSpPr>
          <p:nvPr>
            <p:ph type="title"/>
          </p:nvPr>
        </p:nvSpPr>
        <p:spPr>
          <a:xfrm>
            <a:off x="457200" y="1066800"/>
            <a:ext cx="8229600" cy="914400"/>
          </a:xfrm>
        </p:spPr>
        <p:txBody>
          <a:bodyPr/>
          <a:lstStyle/>
          <a:p>
            <a:r>
              <a:rPr lang="en-US" dirty="0" smtClean="0"/>
              <a:t>The Active Listening Process</a:t>
            </a:r>
            <a:endParaRPr lang="en-US" dirty="0"/>
          </a:p>
        </p:txBody>
      </p:sp>
      <p:sp>
        <p:nvSpPr>
          <p:cNvPr id="3" name="Text Placeholder 2"/>
          <p:cNvSpPr>
            <a:spLocks noGrp="1"/>
          </p:cNvSpPr>
          <p:nvPr>
            <p:ph type="body" idx="1"/>
          </p:nvPr>
        </p:nvSpPr>
        <p:spPr>
          <a:xfrm>
            <a:off x="457200" y="2057400"/>
            <a:ext cx="3886200" cy="1219200"/>
          </a:xfrm>
        </p:spPr>
        <p:txBody>
          <a:bodyPr>
            <a:noAutofit/>
          </a:bodyPr>
          <a:lstStyle/>
          <a:p>
            <a:pPr marL="0" indent="0">
              <a:buNone/>
            </a:pPr>
            <a:r>
              <a:rPr lang="en-US" sz="2800" dirty="0" smtClean="0">
                <a:solidFill>
                  <a:schemeClr val="accent6">
                    <a:lumMod val="75000"/>
                  </a:schemeClr>
                </a:solidFill>
              </a:rPr>
              <a:t>Figure 13.4</a:t>
            </a:r>
            <a:r>
              <a:rPr lang="en-US" sz="2800" dirty="0">
                <a:solidFill>
                  <a:schemeClr val="accent6">
                    <a:lumMod val="75000"/>
                  </a:schemeClr>
                </a:solidFill>
              </a:rPr>
              <a:t>: The Active Listening Process</a:t>
            </a:r>
          </a:p>
        </p:txBody>
      </p:sp>
      <p:sp>
        <p:nvSpPr>
          <p:cNvPr id="8" name="TextBox 7"/>
          <p:cNvSpPr txBox="1"/>
          <p:nvPr/>
        </p:nvSpPr>
        <p:spPr>
          <a:xfrm>
            <a:off x="469710" y="3124200"/>
            <a:ext cx="2502090" cy="1015663"/>
          </a:xfrm>
          <a:prstGeom prst="rect">
            <a:avLst/>
          </a:prstGeom>
          <a:noFill/>
        </p:spPr>
        <p:txBody>
          <a:bodyPr wrap="square" rtlCol="0">
            <a:spAutoFit/>
          </a:bodyPr>
          <a:lstStyle/>
          <a:p>
            <a:r>
              <a:rPr lang="en-US" sz="1000" dirty="0"/>
              <a:t>SOURCE: Based on Comer, </a:t>
            </a:r>
            <a:r>
              <a:rPr lang="en-US" sz="1000" dirty="0" err="1"/>
              <a:t>Lucette</a:t>
            </a:r>
            <a:r>
              <a:rPr lang="en-US" sz="1000" dirty="0"/>
              <a:t> B., and Tanya </a:t>
            </a:r>
            <a:r>
              <a:rPr lang="en-US" sz="1000" dirty="0" err="1"/>
              <a:t>Drollinger</a:t>
            </a:r>
            <a:r>
              <a:rPr lang="en-US" sz="1000" dirty="0"/>
              <a:t>. “Active Empathetic Listening and Selling Success: A Conceptual Framework.” </a:t>
            </a:r>
            <a:r>
              <a:rPr lang="en-US" sz="1000" i="1" dirty="0"/>
              <a:t>Journal of Personal Selling and Sales Management </a:t>
            </a:r>
            <a:r>
              <a:rPr lang="en-US" sz="1000" dirty="0"/>
              <a:t>19, no. 1 (Winter 1999): 15–29. </a:t>
            </a:r>
          </a:p>
        </p:txBody>
      </p:sp>
      <p:sp>
        <p:nvSpPr>
          <p:cNvPr id="5" name="Slide Number Placeholder 4"/>
          <p:cNvSpPr>
            <a:spLocks noGrp="1"/>
          </p:cNvSpPr>
          <p:nvPr>
            <p:ph type="sldNum" sz="quarter" idx="12"/>
          </p:nvPr>
        </p:nvSpPr>
        <p:spPr/>
        <p:txBody>
          <a:bodyPr/>
          <a:lstStyle/>
          <a:p>
            <a:fld id="{914B91AD-DA64-49B4-89B1-2D7366DA8A03}" type="slidenum">
              <a:rPr lang="en-US" smtClean="0"/>
              <a:t>17</a:t>
            </a:fld>
            <a:endParaRPr lang="en-US"/>
          </a:p>
        </p:txBody>
      </p:sp>
    </p:spTree>
    <p:extLst>
      <p:ext uri="{BB962C8B-B14F-4D97-AF65-F5344CB8AC3E}">
        <p14:creationId xmlns:p14="http://schemas.microsoft.com/office/powerpoint/2010/main" val="17911433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3"/>
          </p:nvPr>
        </p:nvSpPr>
        <p:spPr/>
        <p:txBody>
          <a:bodyPr/>
          <a:lstStyle/>
          <a:p>
            <a:r>
              <a:rPr lang="en-US" dirty="0"/>
              <a:t>Cross-cultural Communication</a:t>
            </a:r>
          </a:p>
          <a:p>
            <a:endParaRPr lang="en-US" dirty="0"/>
          </a:p>
        </p:txBody>
      </p:sp>
      <p:sp>
        <p:nvSpPr>
          <p:cNvPr id="2" name="Title 1"/>
          <p:cNvSpPr>
            <a:spLocks noGrp="1"/>
          </p:cNvSpPr>
          <p:nvPr>
            <p:ph type="title"/>
          </p:nvPr>
        </p:nvSpPr>
        <p:spPr>
          <a:xfrm>
            <a:off x="457200" y="1676400"/>
            <a:ext cx="8229600" cy="914400"/>
          </a:xfrm>
        </p:spPr>
        <p:txBody>
          <a:bodyPr>
            <a:normAutofit fontScale="90000"/>
          </a:bodyPr>
          <a:lstStyle/>
          <a:p>
            <a:r>
              <a:rPr lang="en-US" dirty="0" smtClean="0"/>
              <a:t>Cross-Cultural Communication: Low-context </a:t>
            </a:r>
            <a:r>
              <a:rPr lang="en-US" dirty="0" smtClean="0"/>
              <a:t>versus High-context Cultures</a:t>
            </a:r>
          </a:p>
        </p:txBody>
      </p:sp>
      <p:sp>
        <p:nvSpPr>
          <p:cNvPr id="5" name="Content Placeholder 4"/>
          <p:cNvSpPr>
            <a:spLocks noGrp="1"/>
          </p:cNvSpPr>
          <p:nvPr>
            <p:ph type="body" idx="1"/>
          </p:nvPr>
        </p:nvSpPr>
        <p:spPr/>
        <p:txBody>
          <a:bodyPr/>
          <a:lstStyle/>
          <a:p>
            <a:endParaRPr lang="en-US" dirty="0" smtClean="0"/>
          </a:p>
          <a:p>
            <a:r>
              <a:rPr lang="en-US" b="1" dirty="0" smtClean="0"/>
              <a:t>Low-context cultures</a:t>
            </a:r>
          </a:p>
          <a:p>
            <a:r>
              <a:rPr lang="en-US" b="1" dirty="0" smtClean="0"/>
              <a:t>High-context cultures</a:t>
            </a:r>
            <a:endParaRPr lang="en-US" b="1" dirty="0"/>
          </a:p>
        </p:txBody>
      </p:sp>
      <p:sp>
        <p:nvSpPr>
          <p:cNvPr id="6" name="Slide Number Placeholder 5"/>
          <p:cNvSpPr>
            <a:spLocks noGrp="1"/>
          </p:cNvSpPr>
          <p:nvPr>
            <p:ph type="sldNum" sz="quarter" idx="12"/>
          </p:nvPr>
        </p:nvSpPr>
        <p:spPr/>
        <p:txBody>
          <a:bodyPr/>
          <a:lstStyle/>
          <a:p>
            <a:fld id="{914B91AD-DA64-49B4-89B1-2D7366DA8A03}" type="slidenum">
              <a:rPr lang="en-US" smtClean="0"/>
              <a:t>18</a:t>
            </a:fld>
            <a:endParaRPr lang="en-US"/>
          </a:p>
        </p:txBody>
      </p:sp>
    </p:spTree>
    <p:extLst>
      <p:ext uri="{BB962C8B-B14F-4D97-AF65-F5344CB8AC3E}">
        <p14:creationId xmlns:p14="http://schemas.microsoft.com/office/powerpoint/2010/main" val="38337771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3"/>
          </p:nvPr>
        </p:nvSpPr>
        <p:spPr/>
        <p:txBody>
          <a:bodyPr/>
          <a:lstStyle/>
          <a:p>
            <a:r>
              <a:rPr lang="en-US" dirty="0"/>
              <a:t>Cross-cultural Communication</a:t>
            </a:r>
          </a:p>
          <a:p>
            <a:endParaRPr lang="en-US" dirty="0"/>
          </a:p>
        </p:txBody>
      </p:sp>
      <p:sp>
        <p:nvSpPr>
          <p:cNvPr id="2" name="Title 1"/>
          <p:cNvSpPr>
            <a:spLocks noGrp="1"/>
          </p:cNvSpPr>
          <p:nvPr>
            <p:ph type="title"/>
          </p:nvPr>
        </p:nvSpPr>
        <p:spPr/>
        <p:txBody>
          <a:bodyPr/>
          <a:lstStyle/>
          <a:p>
            <a:r>
              <a:rPr lang="en-US" smtClean="0"/>
              <a:t>Other Complicating Factors</a:t>
            </a:r>
            <a:endParaRPr lang="en-US" dirty="0" smtClean="0"/>
          </a:p>
        </p:txBody>
      </p:sp>
      <p:sp>
        <p:nvSpPr>
          <p:cNvPr id="5" name="Content Placeholder 4"/>
          <p:cNvSpPr>
            <a:spLocks noGrp="1"/>
          </p:cNvSpPr>
          <p:nvPr>
            <p:ph type="body" idx="1"/>
          </p:nvPr>
        </p:nvSpPr>
        <p:spPr/>
        <p:txBody>
          <a:bodyPr/>
          <a:lstStyle/>
          <a:p>
            <a:r>
              <a:rPr lang="en-US" dirty="0" smtClean="0"/>
              <a:t>Slang and idioms</a:t>
            </a:r>
          </a:p>
          <a:p>
            <a:r>
              <a:rPr lang="en-US" dirty="0" smtClean="0"/>
              <a:t>Euphemisms</a:t>
            </a:r>
          </a:p>
          <a:p>
            <a:r>
              <a:rPr lang="en-US" dirty="0" smtClean="0"/>
              <a:t>Proverbs</a:t>
            </a:r>
          </a:p>
          <a:p>
            <a:r>
              <a:rPr lang="en-US" dirty="0" smtClean="0"/>
              <a:t>Verbal dueling</a:t>
            </a:r>
          </a:p>
          <a:p>
            <a:r>
              <a:rPr lang="en-US" dirty="0" smtClean="0"/>
              <a:t>Humor</a:t>
            </a:r>
            <a:endParaRPr lang="en-US" dirty="0"/>
          </a:p>
        </p:txBody>
      </p:sp>
      <p:sp>
        <p:nvSpPr>
          <p:cNvPr id="6" name="Slide Number Placeholder 5"/>
          <p:cNvSpPr>
            <a:spLocks noGrp="1"/>
          </p:cNvSpPr>
          <p:nvPr>
            <p:ph type="sldNum" sz="quarter" idx="12"/>
          </p:nvPr>
        </p:nvSpPr>
        <p:spPr/>
        <p:txBody>
          <a:bodyPr/>
          <a:lstStyle/>
          <a:p>
            <a:fld id="{914B91AD-DA64-49B4-89B1-2D7366DA8A03}" type="slidenum">
              <a:rPr lang="en-US" smtClean="0"/>
              <a:t>19</a:t>
            </a:fld>
            <a:endParaRPr lang="en-US"/>
          </a:p>
        </p:txBody>
      </p:sp>
    </p:spTree>
    <p:extLst>
      <p:ext uri="{BB962C8B-B14F-4D97-AF65-F5344CB8AC3E}">
        <p14:creationId xmlns:p14="http://schemas.microsoft.com/office/powerpoint/2010/main" val="24109698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How to Communicate Better?</a:t>
            </a:r>
            <a:endParaRPr lang="en-US" dirty="0"/>
          </a:p>
        </p:txBody>
      </p:sp>
      <p:sp>
        <p:nvSpPr>
          <p:cNvPr id="6" name="Slide Number Placeholder 5"/>
          <p:cNvSpPr>
            <a:spLocks noGrp="1"/>
          </p:cNvSpPr>
          <p:nvPr>
            <p:ph type="sldNum" sz="quarter" idx="12"/>
          </p:nvPr>
        </p:nvSpPr>
        <p:spPr/>
        <p:txBody>
          <a:bodyPr/>
          <a:lstStyle/>
          <a:p>
            <a:fld id="{914B91AD-DA64-49B4-89B1-2D7366DA8A03}" type="slidenum">
              <a:rPr lang="en-US" smtClean="0"/>
              <a:t>20</a:t>
            </a:fld>
            <a:endParaRPr lang="en-US"/>
          </a:p>
        </p:txBody>
      </p:sp>
    </p:spTree>
    <p:extLst>
      <p:ext uri="{BB962C8B-B14F-4D97-AF65-F5344CB8AC3E}">
        <p14:creationId xmlns:p14="http://schemas.microsoft.com/office/powerpoint/2010/main" val="3985205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Overcoming Difficulties in Cross-Cultural Communication</a:t>
            </a:r>
          </a:p>
        </p:txBody>
      </p:sp>
      <p:sp>
        <p:nvSpPr>
          <p:cNvPr id="5" name="Content Placeholder 4"/>
          <p:cNvSpPr>
            <a:spLocks noGrp="1"/>
          </p:cNvSpPr>
          <p:nvPr>
            <p:ph type="body" idx="1"/>
          </p:nvPr>
        </p:nvSpPr>
        <p:spPr>
          <a:xfrm>
            <a:off x="457200" y="2590800"/>
            <a:ext cx="8229600" cy="3505200"/>
          </a:xfrm>
        </p:spPr>
        <p:txBody>
          <a:bodyPr/>
          <a:lstStyle/>
          <a:p>
            <a:pPr lvl="0"/>
            <a:r>
              <a:rPr lang="en-US" dirty="0"/>
              <a:t>Do your homework </a:t>
            </a:r>
          </a:p>
          <a:p>
            <a:pPr lvl="0"/>
            <a:r>
              <a:rPr lang="en-US" dirty="0"/>
              <a:t>Never make assumptions</a:t>
            </a:r>
          </a:p>
          <a:p>
            <a:pPr lvl="0"/>
            <a:r>
              <a:rPr lang="en-US" dirty="0"/>
              <a:t>Be an active listener</a:t>
            </a:r>
          </a:p>
          <a:p>
            <a:pPr lvl="0"/>
            <a:r>
              <a:rPr lang="en-US" dirty="0"/>
              <a:t>Make an effort to be supportive </a:t>
            </a:r>
          </a:p>
          <a:p>
            <a:pPr lvl="0"/>
            <a:r>
              <a:rPr lang="en-US" dirty="0"/>
              <a:t>Avoid slang, jargon, </a:t>
            </a:r>
            <a:r>
              <a:rPr lang="en-US" dirty="0" smtClean="0"/>
              <a:t>and euphemisms</a:t>
            </a:r>
            <a:endParaRPr lang="en-US" dirty="0"/>
          </a:p>
        </p:txBody>
      </p:sp>
      <p:sp>
        <p:nvSpPr>
          <p:cNvPr id="6" name="Slide Number Placeholder 5"/>
          <p:cNvSpPr>
            <a:spLocks noGrp="1"/>
          </p:cNvSpPr>
          <p:nvPr>
            <p:ph type="sldNum" sz="quarter" idx="12"/>
          </p:nvPr>
        </p:nvSpPr>
        <p:spPr/>
        <p:txBody>
          <a:bodyPr/>
          <a:lstStyle/>
          <a:p>
            <a:fld id="{914B91AD-DA64-49B4-89B1-2D7366DA8A03}" type="slidenum">
              <a:rPr lang="en-US" smtClean="0"/>
              <a:t>21</a:t>
            </a:fld>
            <a:endParaRPr lang="en-US"/>
          </a:p>
        </p:txBody>
      </p:sp>
    </p:spTree>
    <p:extLst>
      <p:ext uri="{BB962C8B-B14F-4D97-AF65-F5344CB8AC3E}">
        <p14:creationId xmlns:p14="http://schemas.microsoft.com/office/powerpoint/2010/main" val="13260244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TED video</a:t>
            </a:r>
            <a:endParaRPr lang="en-US" dirty="0"/>
          </a:p>
        </p:txBody>
      </p:sp>
      <p:sp>
        <p:nvSpPr>
          <p:cNvPr id="4" name="Text Placeholder 3"/>
          <p:cNvSpPr>
            <a:spLocks noGrp="1"/>
          </p:cNvSpPr>
          <p:nvPr>
            <p:ph type="body" idx="1"/>
          </p:nvPr>
        </p:nvSpPr>
        <p:spPr/>
        <p:txBody>
          <a:bodyPr/>
          <a:lstStyle/>
          <a:p>
            <a:r>
              <a:rPr lang="en-US" dirty="0"/>
              <a:t>https://</a:t>
            </a:r>
            <a:r>
              <a:rPr lang="en-US" dirty="0" err="1"/>
              <a:t>www.ted.com</a:t>
            </a:r>
            <a:r>
              <a:rPr lang="en-US" dirty="0"/>
              <a:t>/talks/celeste_headlee_10_ways_to_have_a_better_conversation</a:t>
            </a:r>
          </a:p>
        </p:txBody>
      </p:sp>
      <p:sp>
        <p:nvSpPr>
          <p:cNvPr id="6" name="Slide Number Placeholder 5"/>
          <p:cNvSpPr>
            <a:spLocks noGrp="1"/>
          </p:cNvSpPr>
          <p:nvPr>
            <p:ph type="sldNum" sz="quarter" idx="12"/>
          </p:nvPr>
        </p:nvSpPr>
        <p:spPr/>
        <p:txBody>
          <a:bodyPr/>
          <a:lstStyle/>
          <a:p>
            <a:fld id="{914B91AD-DA64-49B4-89B1-2D7366DA8A03}" type="slidenum">
              <a:rPr lang="en-US" smtClean="0"/>
              <a:t>22</a:t>
            </a:fld>
            <a:endParaRPr lang="en-US"/>
          </a:p>
        </p:txBody>
      </p:sp>
    </p:spTree>
    <p:extLst>
      <p:ext uri="{BB962C8B-B14F-4D97-AF65-F5344CB8AC3E}">
        <p14:creationId xmlns:p14="http://schemas.microsoft.com/office/powerpoint/2010/main" val="463063244"/>
      </p:ext>
    </p:extLst>
  </p:cSld>
  <p:clrMapOvr>
    <a:masterClrMapping/>
  </p:clrMapOvr>
  <p:timing>
    <p:tnLst>
      <p:par>
        <p:cTn id="1" dur="indefinite" restart="never" nodeType="tmRoot"/>
      </p:par>
    </p:tnLst>
  </p:timing>
</p:sld>
</file>

<file path=ppt/theme/theme1.xml><?xml version="1.0" encoding="utf-8"?>
<a:theme xmlns:a="http://schemas.openxmlformats.org/drawingml/2006/main" name="Neck OB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Neck OB Theme</Template>
  <TotalTime>279</TotalTime>
  <Words>2394</Words>
  <Application>Microsoft Macintosh PowerPoint</Application>
  <PresentationFormat>On-screen Show (4:3)</PresentationFormat>
  <Paragraphs>146</Paragraphs>
  <Slides>22</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 Narrow</vt:lpstr>
      <vt:lpstr>Calibri</vt:lpstr>
      <vt:lpstr>Arial</vt:lpstr>
      <vt:lpstr>Neck OB Theme</vt:lpstr>
      <vt:lpstr>MGT 217  11/7/18</vt:lpstr>
      <vt:lpstr>“You Guys”</vt:lpstr>
      <vt:lpstr>PowerPoint Presentation</vt:lpstr>
      <vt:lpstr>What Is Communication?</vt:lpstr>
      <vt:lpstr>The Role of Effective Communication in Influencing Others</vt:lpstr>
      <vt:lpstr>Shannon−Weaver Communications Model</vt:lpstr>
      <vt:lpstr>Media Richness Theory</vt:lpstr>
      <vt:lpstr>Rank the Following:</vt:lpstr>
      <vt:lpstr>Figure 13.3: Channel Richness</vt:lpstr>
      <vt:lpstr>When should we use…?</vt:lpstr>
      <vt:lpstr>Communicating in Organizations</vt:lpstr>
      <vt:lpstr>Upward Communication</vt:lpstr>
      <vt:lpstr>Grapevine</vt:lpstr>
      <vt:lpstr>Gossip Chains</vt:lpstr>
      <vt:lpstr>Barriers to Communication</vt:lpstr>
      <vt:lpstr>Barriers to Communication</vt:lpstr>
      <vt:lpstr>The Active Listening Process</vt:lpstr>
      <vt:lpstr>Cross-Cultural Communication: Low-context versus High-context Cultures</vt:lpstr>
      <vt:lpstr>Other Complicating Factors</vt:lpstr>
      <vt:lpstr>How to Communicate Better?</vt:lpstr>
      <vt:lpstr>Overcoming Difficulties in Cross-Cultural Communication</vt:lpstr>
      <vt:lpstr>TED video</vt:lpstr>
    </vt:vector>
  </TitlesOfParts>
  <Company>Sage Publications</Company>
  <LinksUpToDate>false</LinksUpToDate>
  <SharedDoc>false</SharedDoc>
  <HyperlinksChanged>false</HyperlinksChanged>
  <AppVersion>15.0027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13: Influencing through Effective Communication</dc:title>
  <dc:creator>Bierach, Katie</dc:creator>
  <cp:lastModifiedBy>Microsoft Office User</cp:lastModifiedBy>
  <cp:revision>85</cp:revision>
  <dcterms:created xsi:type="dcterms:W3CDTF">2015-08-27T06:30:07Z</dcterms:created>
  <dcterms:modified xsi:type="dcterms:W3CDTF">2018-11-07T16:59:27Z</dcterms:modified>
</cp:coreProperties>
</file>